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4"/>
  </p:notesMasterIdLst>
  <p:sldIdLst>
    <p:sldId id="256" r:id="rId2"/>
    <p:sldId id="312" r:id="rId3"/>
    <p:sldId id="313" r:id="rId4"/>
    <p:sldId id="321" r:id="rId5"/>
    <p:sldId id="322" r:id="rId6"/>
    <p:sldId id="314" r:id="rId7"/>
    <p:sldId id="315" r:id="rId8"/>
    <p:sldId id="316" r:id="rId9"/>
    <p:sldId id="317" r:id="rId10"/>
    <p:sldId id="318" r:id="rId11"/>
    <p:sldId id="319" r:id="rId12"/>
    <p:sldId id="320" r:id="rId13"/>
    <p:sldId id="325" r:id="rId14"/>
    <p:sldId id="326" r:id="rId15"/>
    <p:sldId id="290" r:id="rId16"/>
    <p:sldId id="334" r:id="rId17"/>
    <p:sldId id="328" r:id="rId18"/>
    <p:sldId id="330" r:id="rId19"/>
    <p:sldId id="332" r:id="rId20"/>
    <p:sldId id="333" r:id="rId21"/>
    <p:sldId id="335" r:id="rId22"/>
    <p:sldId id="337" r:id="rId23"/>
    <p:sldId id="338" r:id="rId24"/>
    <p:sldId id="339" r:id="rId25"/>
    <p:sldId id="346" r:id="rId26"/>
    <p:sldId id="347" r:id="rId27"/>
    <p:sldId id="348" r:id="rId28"/>
    <p:sldId id="350" r:id="rId29"/>
    <p:sldId id="340" r:id="rId30"/>
    <p:sldId id="341" r:id="rId31"/>
    <p:sldId id="344" r:id="rId32"/>
    <p:sldId id="343" r:id="rId33"/>
    <p:sldId id="349" r:id="rId34"/>
    <p:sldId id="351" r:id="rId35"/>
    <p:sldId id="352" r:id="rId36"/>
    <p:sldId id="353" r:id="rId37"/>
    <p:sldId id="381" r:id="rId38"/>
    <p:sldId id="356" r:id="rId39"/>
    <p:sldId id="354" r:id="rId40"/>
    <p:sldId id="355" r:id="rId41"/>
    <p:sldId id="357" r:id="rId42"/>
    <p:sldId id="358" r:id="rId43"/>
    <p:sldId id="361" r:id="rId44"/>
    <p:sldId id="360" r:id="rId45"/>
    <p:sldId id="362" r:id="rId46"/>
    <p:sldId id="359" r:id="rId47"/>
    <p:sldId id="365" r:id="rId48"/>
    <p:sldId id="366" r:id="rId49"/>
    <p:sldId id="363" r:id="rId50"/>
    <p:sldId id="364" r:id="rId51"/>
    <p:sldId id="367" r:id="rId52"/>
    <p:sldId id="368" r:id="rId53"/>
    <p:sldId id="370" r:id="rId54"/>
    <p:sldId id="371" r:id="rId55"/>
    <p:sldId id="372" r:id="rId56"/>
    <p:sldId id="373" r:id="rId57"/>
    <p:sldId id="380" r:id="rId58"/>
    <p:sldId id="382" r:id="rId59"/>
    <p:sldId id="374" r:id="rId60"/>
    <p:sldId id="375" r:id="rId61"/>
    <p:sldId id="376" r:id="rId62"/>
    <p:sldId id="377" r:id="rId63"/>
    <p:sldId id="378" r:id="rId64"/>
    <p:sldId id="379" r:id="rId65"/>
    <p:sldId id="383" r:id="rId66"/>
    <p:sldId id="384" r:id="rId67"/>
    <p:sldId id="310" r:id="rId68"/>
    <p:sldId id="327" r:id="rId69"/>
    <p:sldId id="323" r:id="rId70"/>
    <p:sldId id="293" r:id="rId71"/>
    <p:sldId id="294" r:id="rId72"/>
    <p:sldId id="324" r:id="rId7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預設章節" id="{5953D556-BACD-4BFD-9F6B-F26708A5B502}">
          <p14:sldIdLst>
            <p14:sldId id="256"/>
            <p14:sldId id="312"/>
            <p14:sldId id="313"/>
            <p14:sldId id="321"/>
            <p14:sldId id="322"/>
            <p14:sldId id="314"/>
            <p14:sldId id="315"/>
            <p14:sldId id="316"/>
            <p14:sldId id="317"/>
            <p14:sldId id="318"/>
            <p14:sldId id="319"/>
            <p14:sldId id="320"/>
            <p14:sldId id="325"/>
            <p14:sldId id="326"/>
            <p14:sldId id="290"/>
            <p14:sldId id="334"/>
            <p14:sldId id="328"/>
            <p14:sldId id="330"/>
            <p14:sldId id="332"/>
            <p14:sldId id="333"/>
            <p14:sldId id="335"/>
            <p14:sldId id="337"/>
            <p14:sldId id="338"/>
            <p14:sldId id="339"/>
            <p14:sldId id="346"/>
            <p14:sldId id="347"/>
            <p14:sldId id="348"/>
            <p14:sldId id="350"/>
            <p14:sldId id="340"/>
            <p14:sldId id="341"/>
            <p14:sldId id="344"/>
            <p14:sldId id="343"/>
            <p14:sldId id="349"/>
            <p14:sldId id="351"/>
            <p14:sldId id="352"/>
            <p14:sldId id="353"/>
            <p14:sldId id="381"/>
            <p14:sldId id="356"/>
            <p14:sldId id="354"/>
            <p14:sldId id="355"/>
            <p14:sldId id="357"/>
            <p14:sldId id="358"/>
            <p14:sldId id="361"/>
            <p14:sldId id="360"/>
            <p14:sldId id="362"/>
            <p14:sldId id="359"/>
            <p14:sldId id="365"/>
            <p14:sldId id="366"/>
            <p14:sldId id="363"/>
            <p14:sldId id="364"/>
            <p14:sldId id="367"/>
            <p14:sldId id="368"/>
            <p14:sldId id="370"/>
            <p14:sldId id="371"/>
            <p14:sldId id="372"/>
            <p14:sldId id="373"/>
            <p14:sldId id="380"/>
            <p14:sldId id="382"/>
            <p14:sldId id="374"/>
            <p14:sldId id="375"/>
            <p14:sldId id="376"/>
            <p14:sldId id="377"/>
            <p14:sldId id="378"/>
            <p14:sldId id="379"/>
            <p14:sldId id="383"/>
            <p14:sldId id="384"/>
            <p14:sldId id="310"/>
          </p14:sldIdLst>
        </p14:section>
        <p14:section name="未使用的投影片" id="{D78FD6F8-D442-409C-9972-98966C26B7D5}">
          <p14:sldIdLst>
            <p14:sldId id="327"/>
            <p14:sldId id="323"/>
            <p14:sldId id="293"/>
            <p14:sldId id="294"/>
            <p14:sldId id="324"/>
          </p14:sldIdLst>
        </p14:section>
      </p14:sectionLst>
    </p:ex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5" roundtripDataSignature="AMtx7mhhA7CujQft0vsjlRi8hDfogwv1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158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8683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8655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3383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8469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467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7789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3874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41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4645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4165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1251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21205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62110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77152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70244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9804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4608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7693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6955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2151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77165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6195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02825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370787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70225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0567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51434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12159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0209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6960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325711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09706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23928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25492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61144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37605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556090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2717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68172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6541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496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25214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3297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14215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548090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769266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863420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110813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371064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62260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676148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263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672594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15181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40955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5" name="Google Shape;76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8" name="Google Shape;50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59686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c3cd77e9c1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gc3cd77e9c1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c3cd77e9c1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9" name="Google Shape;549;gc3cd77e9c1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7028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4815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4699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5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5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5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6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6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moodle.org/404/en/Upload_user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moodle.org/404/en/Upload_users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.pn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4.png"/><Relationship Id="rId9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4.png"/><Relationship Id="rId9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77.png"/><Relationship Id="rId10" Type="http://schemas.openxmlformats.org/officeDocument/2006/relationships/image" Target="../media/image88.png"/><Relationship Id="rId4" Type="http://schemas.openxmlformats.org/officeDocument/2006/relationships/image" Target="../media/image4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99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4.png"/><Relationship Id="rId9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59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4.png"/><Relationship Id="rId9" Type="http://schemas.openxmlformats.org/officeDocument/2006/relationships/image" Target="../media/image11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08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08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08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07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08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moodle.education.auckland.ac.nz/" TargetMode="External"/><Relationship Id="rId3" Type="http://schemas.openxmlformats.org/officeDocument/2006/relationships/hyperlink" Target="http://moodle.lse.ac.uk/" TargetMode="External"/><Relationship Id="rId7" Type="http://schemas.openxmlformats.org/officeDocument/2006/relationships/hyperlink" Target="http://moodle.gla.ac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odle.med.monash.edu.au/" TargetMode="External"/><Relationship Id="rId11" Type="http://schemas.openxmlformats.org/officeDocument/2006/relationships/hyperlink" Target="http://cs.nyus.edu.mk/moodle/" TargetMode="External"/><Relationship Id="rId5" Type="http://schemas.openxmlformats.org/officeDocument/2006/relationships/hyperlink" Target="http://moodle.ucl.ac.uk/" TargetMode="External"/><Relationship Id="rId10" Type="http://schemas.openxmlformats.org/officeDocument/2006/relationships/hyperlink" Target="http://moodle.bcu.ac.uk/" TargetMode="External"/><Relationship Id="rId4" Type="http://schemas.openxmlformats.org/officeDocument/2006/relationships/hyperlink" Target="http://moodle.anu.edu.au/" TargetMode="External"/><Relationship Id="rId9" Type="http://schemas.openxmlformats.org/officeDocument/2006/relationships/hyperlink" Target="http://moodle.cit.cornell.edu/login/index.php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moodle.fgu.edu.tw/" TargetMode="External"/><Relationship Id="rId13" Type="http://schemas.openxmlformats.org/officeDocument/2006/relationships/hyperlink" Target="http://moodle.ncnu.edu.tw/" TargetMode="External"/><Relationship Id="rId3" Type="http://schemas.openxmlformats.org/officeDocument/2006/relationships/hyperlink" Target="http://moodle.mcu.edu.tw/" TargetMode="External"/><Relationship Id="rId7" Type="http://schemas.openxmlformats.org/officeDocument/2006/relationships/hyperlink" Target="http://elearning.hfu.edu.tw/moodle/" TargetMode="External"/><Relationship Id="rId12" Type="http://schemas.openxmlformats.org/officeDocument/2006/relationships/hyperlink" Target="http://elearning.thu.edu.tw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oodle.ntnu.edu.tw/" TargetMode="External"/><Relationship Id="rId11" Type="http://schemas.openxmlformats.org/officeDocument/2006/relationships/hyperlink" Target="http://moodle.yzu.edu.tw/moodle/" TargetMode="External"/><Relationship Id="rId5" Type="http://schemas.openxmlformats.org/officeDocument/2006/relationships/hyperlink" Target="http://moodle.nthu.edu.tw/" TargetMode="External"/><Relationship Id="rId10" Type="http://schemas.openxmlformats.org/officeDocument/2006/relationships/hyperlink" Target="http://moodle.learning.tku.edu.tw/" TargetMode="External"/><Relationship Id="rId4" Type="http://schemas.openxmlformats.org/officeDocument/2006/relationships/hyperlink" Target="http://moodle.nccu.edu.tw/" TargetMode="External"/><Relationship Id="rId9" Type="http://schemas.openxmlformats.org/officeDocument/2006/relationships/hyperlink" Target="http://moodle.ntou.edu.tw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earn.ndhu.edu.tw/moodle/" TargetMode="External"/><Relationship Id="rId13" Type="http://schemas.openxmlformats.org/officeDocument/2006/relationships/hyperlink" Target="http://140.111.84.80/" TargetMode="External"/><Relationship Id="rId3" Type="http://schemas.openxmlformats.org/officeDocument/2006/relationships/hyperlink" Target="http://moodle.ncku.edu.tw/" TargetMode="External"/><Relationship Id="rId7" Type="http://schemas.openxmlformats.org/officeDocument/2006/relationships/hyperlink" Target="http://ge.tit.edu.tw/moodle/" TargetMode="External"/><Relationship Id="rId12" Type="http://schemas.openxmlformats.org/officeDocument/2006/relationships/hyperlink" Target="http://moodle.tnu.edu.tw/moodl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cw.ksu.edu.tw/" TargetMode="External"/><Relationship Id="rId11" Type="http://schemas.openxmlformats.org/officeDocument/2006/relationships/hyperlink" Target="http://210.240.238.29/moodle/" TargetMode="External"/><Relationship Id="rId5" Type="http://schemas.openxmlformats.org/officeDocument/2006/relationships/hyperlink" Target="http://moodle.nuk.edu.tw/moodle/" TargetMode="External"/><Relationship Id="rId15" Type="http://schemas.openxmlformats.org/officeDocument/2006/relationships/hyperlink" Target="http://netcourse.dlit.edu.tw/" TargetMode="External"/><Relationship Id="rId10" Type="http://schemas.openxmlformats.org/officeDocument/2006/relationships/hyperlink" Target="http://cell.kmit.edu.tw/~ericyeh/moodle/" TargetMode="External"/><Relationship Id="rId4" Type="http://schemas.openxmlformats.org/officeDocument/2006/relationships/hyperlink" Target="http://140.127.31.61/moodle/" TargetMode="External"/><Relationship Id="rId9" Type="http://schemas.openxmlformats.org/officeDocument/2006/relationships/hyperlink" Target="http://moodle.tcu.edu.tw/" TargetMode="External"/><Relationship Id="rId14" Type="http://schemas.openxmlformats.org/officeDocument/2006/relationships/hyperlink" Target="http://moodle.dwu.edu.tw/moodl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2330336" y="1801122"/>
            <a:ext cx="8236064" cy="1044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ct val="100000"/>
              <a:buFont typeface="Microsoft JhengHei"/>
              <a:buNone/>
            </a:pPr>
            <a:r>
              <a:rPr lang="en-US" altLang="zh-TW" sz="4800" b="1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Moodle </a:t>
            </a:r>
            <a:r>
              <a:rPr lang="zh-TW" sz="4800" b="1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數位</a:t>
            </a:r>
            <a:r>
              <a:rPr lang="zh-TW" altLang="en-US" sz="4800" b="1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學習平台課程設計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2824480" y="3690877"/>
            <a:ext cx="7640320" cy="1819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2400"/>
              <a:buNone/>
            </a:pPr>
            <a:r>
              <a:rPr lang="zh-TW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陳志銘</a:t>
            </a:r>
            <a:r>
              <a:rPr lang="zh-TW" altLang="en-US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  教授兼圖書資訊與檔案學研究所所長、圖書資訊學數位碩士在職專班執行長</a:t>
            </a:r>
            <a:endParaRPr lang="en-US" altLang="zh-TW" dirty="0">
              <a:solidFill>
                <a:srgbClr val="004A69"/>
              </a:solidFill>
              <a:latin typeface="Times New Roman" panose="02020603050405020304" pitchFamily="18" charset="0"/>
              <a:ea typeface="Microsoft JhengHei"/>
              <a:cs typeface="Times New Roman" panose="02020603050405020304" pitchFamily="18" charset="0"/>
              <a:sym typeface="Microsoft JhengHe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2400"/>
              <a:buNone/>
            </a:pPr>
            <a:endParaRPr lang="en-US" altLang="zh-TW" dirty="0">
              <a:solidFill>
                <a:srgbClr val="004A69"/>
              </a:solidFill>
              <a:latin typeface="Times New Roman" panose="02020603050405020304" pitchFamily="18" charset="0"/>
              <a:ea typeface="Microsoft JhengHei"/>
              <a:cs typeface="Times New Roman" panose="02020603050405020304" pitchFamily="18" charset="0"/>
              <a:sym typeface="Microsoft JhengHei"/>
            </a:endParaRP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2400"/>
              <a:buNone/>
            </a:pPr>
            <a:r>
              <a:rPr lang="zh-TW" altLang="en-US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國立政治大學</a:t>
            </a:r>
            <a:br>
              <a:rPr lang="zh-TW" dirty="0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</a:br>
            <a:endParaRPr dirty="0">
              <a:solidFill>
                <a:srgbClr val="004A69"/>
              </a:solidFill>
              <a:latin typeface="Times New Roman" panose="02020603050405020304" pitchFamily="18" charset="0"/>
              <a:ea typeface="Microsoft JhengHei"/>
              <a:cs typeface="Times New Roman" panose="02020603050405020304" pitchFamily="18" charset="0"/>
              <a:sym typeface="Microsoft JhengHei"/>
            </a:endParaRPr>
          </a:p>
        </p:txBody>
      </p:sp>
      <p:sp>
        <p:nvSpPr>
          <p:cNvPr id="87" name="Google Shape;87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66344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為何選用Moodle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43499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spc="-2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</a:t>
            </a:r>
            <a:r>
              <a:rPr sz="3200" spc="-2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是專門設計來執行數位課程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spcBef>
                <a:spcPts val="760"/>
              </a:spcBef>
              <a:tabLst>
                <a:tab pos="354965" algn="l"/>
              </a:tabLst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提供多國語系，讓學校邁入國際化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4965" marR="252729" indent="-342900" algn="just">
              <a:spcBef>
                <a:spcPts val="755"/>
              </a:spcBef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 </a:t>
            </a:r>
            <a:r>
              <a:rPr sz="3200" spc="-30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課程內提供多樣化的教材編排方式，其互 動功能包括討論區、意見調查、測驗卷、 工作坊、聊天室等等合乎大部分師生使用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4965" marR="5080" indent="-342900" algn="just">
              <a:spcBef>
                <a:spcPts val="755"/>
              </a:spcBef>
              <a:tabLst>
                <a:tab pos="354965" algn="l"/>
              </a:tabLst>
            </a:pPr>
            <a:r>
              <a:rPr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spc="-2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OpenSource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型態可自行修改成適合學校需 求、官方提供完整說明文件及開發手冊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spcBef>
                <a:spcPts val="755"/>
              </a:spcBef>
              <a:tabLst>
                <a:tab pos="354965" algn="l"/>
              </a:tabLst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全世界有上千個免費模組可供參考及修改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767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5000" y="669032"/>
            <a:ext cx="659892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822960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Moodle提供的課程功能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1920" y="1656793"/>
            <a:ext cx="10190480" cy="4221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5080" indent="-342900" algn="just">
              <a:tabLst>
                <a:tab pos="355600" algn="l"/>
              </a:tabLst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	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課程類型</a:t>
            </a:r>
            <a:r>
              <a:rPr sz="3200" spc="-2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主題格式、週曆格式、討論區格式、</a:t>
            </a:r>
            <a:r>
              <a:rPr sz="3200" spc="-2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SCORM</a:t>
            </a: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格式</a:t>
            </a:r>
            <a:r>
              <a:rPr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spcBef>
                <a:spcPts val="325"/>
              </a:spcBef>
              <a:tabLst>
                <a:tab pos="354965" algn="l"/>
              </a:tabLst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b="1" spc="-3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可展現大部分之教材形式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spcBef>
                <a:spcPts val="325"/>
              </a:spcBef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sz="3200" spc="-3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完整的課程內容安排及活動模組：線上測</a:t>
            </a:r>
            <a:r>
              <a:rPr sz="3200" spc="-3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驗、作業、討論區、意見調查、聊天室、 問卷</a:t>
            </a:r>
            <a:endParaRPr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spcBef>
                <a:spcPts val="320"/>
              </a:spcBef>
              <a:tabLst>
                <a:tab pos="354965" algn="l"/>
              </a:tabLst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b="1" spc="-3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每個課程可依需由自行配置版面及功能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4965" marR="140970" indent="-342900" algn="just">
              <a:spcBef>
                <a:spcPts val="810"/>
              </a:spcBef>
              <a:tabLst>
                <a:tab pos="354965" algn="l"/>
              </a:tabLst>
            </a:pPr>
            <a:r>
              <a:rPr sz="3200" spc="-15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3200" b="1" spc="-3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課程報表詳細記錄學生使用狀況及各種教</a:t>
            </a:r>
            <a:r>
              <a:rPr sz="32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材與活動的點閱狀況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375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41400" y="770632"/>
            <a:ext cx="657860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822960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Moodle的教材資源形式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511381"/>
              </p:ext>
            </p:extLst>
          </p:nvPr>
        </p:nvGraphicFramePr>
        <p:xfrm>
          <a:off x="1760551" y="1843151"/>
          <a:ext cx="8676129" cy="448893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3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0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4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3656">
                <a:tc>
                  <a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功能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用途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355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插入標籤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加入簡短文字標籤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章節說明、項目分類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594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編輯文字頁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簡單的文字說明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簡單的說明事項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801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編輯網頁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127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建立豐富</a:t>
                      </a:r>
                      <a:r>
                        <a:rPr sz="2000" spc="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的</a:t>
                      </a: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HTM</a:t>
                      </a:r>
                      <a:r>
                        <a:rPr sz="2000" spc="-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sz="2000" spc="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網</a:t>
                      </a: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頁(可 插入圖片、影音、文件連</a:t>
                      </a:r>
                      <a:r>
                        <a:rPr sz="2000" spc="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結</a:t>
                      </a: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)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29654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線上編輯豐富的網頁教材 或是說明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0277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連結到檔案或網站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連結到單一檔案或是網站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單一檔案下載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(DOC,PDF,PPT,WMV)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801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2000" b="1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顯示目錄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顯示某個目錄裡的所有檔案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tc>
                  <a:txBody>
                    <a:bodyPr/>
                    <a:lstStyle/>
                    <a:p>
                      <a:pPr marL="85725" marR="29654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將所有教材集中於一個頁 面內呈現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A5A5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7453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加入</a:t>
                      </a:r>
                      <a:r>
                        <a:rPr sz="2000" spc="-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IMS</a:t>
                      </a: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教材包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加入</a:t>
                      </a:r>
                      <a:r>
                        <a:rPr sz="2000" spc="-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IMS</a:t>
                      </a:r>
                      <a:r>
                        <a:rPr sz="2000" spc="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教材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99060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若有</a:t>
                      </a:r>
                      <a:r>
                        <a:rPr sz="2000" spc="-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IMS</a:t>
                      </a: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格式的教材包可直 接上傳並展現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6215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en-US" altLang="zh-TW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Moodle</a:t>
            </a: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實際操作教學</a:t>
            </a:r>
            <a:endParaRPr b="1" dirty="0">
              <a:solidFill>
                <a:srgbClr val="004A6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13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2120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實際操作教學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接下來將介紹</a:t>
            </a:r>
            <a:r>
              <a:rPr lang="en-US" altLang="zh-TW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的操作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b="1" i="1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建立課程 *</a:t>
            </a:r>
            <a:endParaRPr lang="en-US" altLang="zh-TW" sz="3200" b="1" i="1" spc="-15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b="1" i="1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學生帳號的匯入 * </a:t>
            </a: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將學生、助教加入課程</a:t>
            </a:r>
            <a:endParaRPr lang="zh-TW" altLang="en-US" sz="3200" b="1" i="1" spc="-15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b="1" i="1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帳號資料的修改 *</a:t>
            </a: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b="1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編輯課程</a:t>
            </a:r>
            <a:endParaRPr lang="en-US" altLang="zh-TW" sz="3200" b="1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b="1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b="1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其中有*者，是網站管理員才能使用的功能</a:t>
            </a:r>
            <a:endParaRPr lang="zh-TW" altLang="en-US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14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建立課程</a:t>
            </a:r>
            <a:endParaRPr b="1" dirty="0">
              <a:solidFill>
                <a:srgbClr val="004A6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建立課程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管理員可以建立課程，並指定使用者為教師、助教。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教師可以自訂所屬課程，也可以自由上傳課程資源。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34B6B8B-C9CA-12A9-23E5-B4BDC28E3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905" y="2998573"/>
            <a:ext cx="8304190" cy="38017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019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17</a:t>
            </a:fld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138E52D-F8E7-A755-C205-BCD38FF4175E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3" name="對角線條紋 2">
              <a:extLst>
                <a:ext uri="{FF2B5EF4-FFF2-40B4-BE49-F238E27FC236}">
                  <a16:creationId xmlns:a16="http://schemas.microsoft.com/office/drawing/2014/main" id="{F2F1EABB-588F-1FF2-E4FD-5F77ED05CF12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4F34804-C641-6C42-3241-F7E69A6424AC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E74A6A01-70D9-90EE-D9B9-45FDD90BA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87" y="1458481"/>
            <a:ext cx="10243226" cy="4689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87B7D5F5-8CE6-6F2B-E722-02ECE5E8C262}"/>
              </a:ext>
            </a:extLst>
          </p:cNvPr>
          <p:cNvGrpSpPr/>
          <p:nvPr/>
        </p:nvGrpSpPr>
        <p:grpSpPr>
          <a:xfrm>
            <a:off x="5916829" y="5707357"/>
            <a:ext cx="1783429" cy="881201"/>
            <a:chOff x="5916829" y="6052274"/>
            <a:chExt cx="1783429" cy="88120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869D6AB-18C2-2B6C-ECC9-C39B080447AE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46564DEF-CECD-7843-6EBC-20137A0C1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sp>
        <p:nvSpPr>
          <p:cNvPr id="11" name="object 2">
            <a:extLst>
              <a:ext uri="{FF2B5EF4-FFF2-40B4-BE49-F238E27FC236}">
                <a16:creationId xmlns:a16="http://schemas.microsoft.com/office/drawing/2014/main" id="{95046B4F-16FD-2CF0-240D-1D7F94BD49D2}"/>
              </a:ext>
            </a:extLst>
          </p:cNvPr>
          <p:cNvSpPr txBox="1">
            <a:spLocks/>
          </p:cNvSpPr>
          <p:nvPr/>
        </p:nvSpPr>
        <p:spPr>
          <a:xfrm>
            <a:off x="-106680" y="719832"/>
            <a:ext cx="8006342" cy="677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建立課程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75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96D84B74-5133-8794-7CDA-33DDE59FD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87" y="1458481"/>
            <a:ext cx="10243226" cy="4689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18</a:t>
            </a:fld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138E52D-F8E7-A755-C205-BCD38FF4175E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3" name="對角線條紋 2">
              <a:extLst>
                <a:ext uri="{FF2B5EF4-FFF2-40B4-BE49-F238E27FC236}">
                  <a16:creationId xmlns:a16="http://schemas.microsoft.com/office/drawing/2014/main" id="{F2F1EABB-588F-1FF2-E4FD-5F77ED05CF12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4F34804-C641-6C42-3241-F7E69A6424AC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2313A01A-B56E-B55E-8DC6-99E8BCDB3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A6D2FCA-DB8E-58A0-984F-50913FBE28C7}"/>
              </a:ext>
            </a:extLst>
          </p:cNvPr>
          <p:cNvSpPr txBox="1">
            <a:spLocks/>
          </p:cNvSpPr>
          <p:nvPr/>
        </p:nvSpPr>
        <p:spPr>
          <a:xfrm>
            <a:off x="-106680" y="719832"/>
            <a:ext cx="8006342" cy="677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建立課程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400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B0D4D92A-6B23-5CFE-B786-86E669FD4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87" y="145848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19</a:t>
            </a:fld>
            <a:endParaRPr lang="zh-TW" altLang="en-US" dirty="0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2313A01A-B56E-B55E-8DC6-99E8BCDB3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B3141FE8-4FF1-26F0-AB31-D1515D4F7F07}"/>
              </a:ext>
            </a:extLst>
          </p:cNvPr>
          <p:cNvSpPr txBox="1">
            <a:spLocks/>
          </p:cNvSpPr>
          <p:nvPr/>
        </p:nvSpPr>
        <p:spPr>
          <a:xfrm>
            <a:off x="-106680" y="719832"/>
            <a:ext cx="8006342" cy="677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建立課程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6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87810" y="742712"/>
            <a:ext cx="3836029" cy="6771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4400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Moodle特點(1)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173480" y="1358265"/>
            <a:ext cx="10515600" cy="4425802"/>
          </a:xfrm>
          <a:prstGeom prst="rect">
            <a:avLst/>
          </a:prstGeom>
        </p:spPr>
        <p:txBody>
          <a:bodyPr spcFirstLastPara="1" vert="horz" wrap="square" lIns="0" tIns="237719" rIns="0" bIns="0" rtlCol="0" anchor="t" anchorCtr="0">
            <a:spAutoFit/>
          </a:bodyPr>
          <a:lstStyle/>
          <a:p>
            <a:pPr marL="741045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開放原始碼的CMS（內容管理系統）課程管理系統。</a:t>
            </a:r>
          </a:p>
          <a:p>
            <a:pPr marL="741045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可以批次建立使用者帳號，快速建置學生的相關資訊。</a:t>
            </a:r>
          </a:p>
          <a:p>
            <a:pPr marL="741045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特別針對數位學習課程教育訓練而設計。</a:t>
            </a:r>
          </a:p>
          <a:p>
            <a:pPr marL="741045" marR="88900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課程可以依據SCORM的標準匯出匯入，促進交流與分享 的意願。</a:t>
            </a:r>
          </a:p>
          <a:p>
            <a:pPr marL="741045" marR="5080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完整記錄學習者學習歷程，教師端可以掌握學生的參與歷程和表現。</a:t>
            </a:r>
          </a:p>
          <a:p>
            <a:pPr marL="741045">
              <a:lnSpc>
                <a:spcPct val="100000"/>
              </a:lnSpc>
              <a:spcBef>
                <a:spcPts val="1200"/>
              </a:spcBef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可以完全取代昂貴的遠距教學系統。</a:t>
            </a:r>
          </a:p>
          <a:p>
            <a:pPr marL="741045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讓您從現有的資源中輕鬆建立課程。</a:t>
            </a:r>
          </a:p>
          <a:p>
            <a:pPr marL="741045">
              <a:lnSpc>
                <a:spcPct val="100000"/>
              </a:lnSpc>
              <a:spcBef>
                <a:spcPts val="1200"/>
              </a:spcBef>
            </a:pPr>
            <a:r>
              <a:rPr sz="24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教師可以互相分享開課心得經驗，減少摸索受阻的時間。</a:t>
            </a:r>
          </a:p>
        </p:txBody>
      </p:sp>
    </p:spTree>
    <p:extLst>
      <p:ext uri="{BB962C8B-B14F-4D97-AF65-F5344CB8AC3E}">
        <p14:creationId xmlns:p14="http://schemas.microsoft.com/office/powerpoint/2010/main" val="2411428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學生帳號的匯入 </a:t>
            </a:r>
            <a:endParaRPr b="1" dirty="0">
              <a:solidFill>
                <a:srgbClr val="004A6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9353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學生帳號的匯入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建立課程後，教師、助教、管理者能將使用者加入課程中，並賦予他們課程中的身分，分為兩種方式：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i="1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sz="3200" i="1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CSV</a:t>
            </a:r>
            <a:r>
              <a:rPr lang="zh-TW" altLang="en-US" sz="3200" i="1" spc="-15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檔案批次匯入 *</a:t>
            </a:r>
            <a:endParaRPr lang="en-US" altLang="zh-TW" sz="3200" i="1" spc="-15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手動將已有使用者加入課程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其中有*者，是管理員才能使用的功能</a:t>
            </a:r>
            <a:endParaRPr lang="zh-TW" altLang="en-US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446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56A5C6E-74F4-89EB-FFE1-E7A241F34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7" y="1458480"/>
            <a:ext cx="10243226" cy="4689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22</a:t>
            </a:fld>
            <a:endParaRPr lang="zh-TW" altLang="en-US" dirty="0"/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138E52D-F8E7-A755-C205-BCD38FF4175E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3" name="對角線條紋 2">
              <a:extLst>
                <a:ext uri="{FF2B5EF4-FFF2-40B4-BE49-F238E27FC236}">
                  <a16:creationId xmlns:a16="http://schemas.microsoft.com/office/drawing/2014/main" id="{F2F1EABB-588F-1FF2-E4FD-5F77ED05CF12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4F34804-C641-6C42-3241-F7E69A6424AC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8" name="AutoShape 4">
            <a:extLst>
              <a:ext uri="{FF2B5EF4-FFF2-40B4-BE49-F238E27FC236}">
                <a16:creationId xmlns:a16="http://schemas.microsoft.com/office/drawing/2014/main" id="{2313A01A-B56E-B55E-8DC6-99E8BCDB3A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A6D2FCA-DB8E-58A0-984F-50913FBE28C7}"/>
              </a:ext>
            </a:extLst>
          </p:cNvPr>
          <p:cNvSpPr txBox="1">
            <a:spLocks/>
          </p:cNvSpPr>
          <p:nvPr/>
        </p:nvSpPr>
        <p:spPr>
          <a:xfrm>
            <a:off x="-106680" y="719832"/>
            <a:ext cx="8006342" cy="67710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CSV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檔案批次匯入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099F5B4-01C2-9A33-5DB5-02A67E60D8B8}"/>
              </a:ext>
            </a:extLst>
          </p:cNvPr>
          <p:cNvGrpSpPr/>
          <p:nvPr/>
        </p:nvGrpSpPr>
        <p:grpSpPr>
          <a:xfrm>
            <a:off x="5051885" y="5445826"/>
            <a:ext cx="1783429" cy="881201"/>
            <a:chOff x="5916829" y="6052274"/>
            <a:chExt cx="1783429" cy="881201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C4D69248-88A3-B5D2-1D48-08E79379EA9C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A79E4C2C-A58F-7E69-DF01-38BB44FD9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66D88204-23F7-A6A0-9D54-3E625BDB0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87" y="1458479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6CBDADB7-01A4-B470-E2A6-9A457819FCA0}"/>
              </a:ext>
            </a:extLst>
          </p:cNvPr>
          <p:cNvGrpSpPr/>
          <p:nvPr/>
        </p:nvGrpSpPr>
        <p:grpSpPr>
          <a:xfrm>
            <a:off x="5204285" y="3121829"/>
            <a:ext cx="1783429" cy="881201"/>
            <a:chOff x="5916829" y="6052274"/>
            <a:chExt cx="1783429" cy="88120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FE5CDDB2-6860-D316-4569-D9393546FF44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F26B6746-AFD5-9AD5-2491-3EFA4D51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F89EE631-6D45-CC4B-4F31-ADA69FBBC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99" y="1458479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26944FE2-DFB7-D6FB-AEAA-CF80BE9EE029}"/>
              </a:ext>
            </a:extLst>
          </p:cNvPr>
          <p:cNvGrpSpPr/>
          <p:nvPr/>
        </p:nvGrpSpPr>
        <p:grpSpPr>
          <a:xfrm>
            <a:off x="4464971" y="3191792"/>
            <a:ext cx="1783429" cy="881201"/>
            <a:chOff x="5916829" y="6052274"/>
            <a:chExt cx="1783429" cy="88120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F5B9416-BBAA-4DCC-B9E8-301A661270D6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301444F4-02FC-0F67-406C-EC7D3F23D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60C24029-1BAA-3C11-E474-55A8E61EA0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593" r="35501" b="5486"/>
          <a:stretch/>
        </p:blipFill>
        <p:spPr>
          <a:xfrm>
            <a:off x="974384" y="1458477"/>
            <a:ext cx="10264255" cy="46894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0414593-15FA-42FF-47CC-0A0439F997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899" y="1458474"/>
            <a:ext cx="10243242" cy="46894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6381D647-7B53-7023-6076-13A40BCF4E43}"/>
              </a:ext>
            </a:extLst>
          </p:cNvPr>
          <p:cNvGrpSpPr/>
          <p:nvPr/>
        </p:nvGrpSpPr>
        <p:grpSpPr>
          <a:xfrm>
            <a:off x="6259858" y="5225588"/>
            <a:ext cx="1783429" cy="881201"/>
            <a:chOff x="5916829" y="6052274"/>
            <a:chExt cx="1783429" cy="881201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DC8EAC23-0EA2-DE3C-FD92-3E04235B461A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2C3C739A-1F08-EDC0-EE0E-3769BDD64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BB0AD036-3114-8B60-6CA5-00650AEB92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382" y="1458474"/>
            <a:ext cx="10253986" cy="46944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4" name="群組 33">
            <a:extLst>
              <a:ext uri="{FF2B5EF4-FFF2-40B4-BE49-F238E27FC236}">
                <a16:creationId xmlns:a16="http://schemas.microsoft.com/office/drawing/2014/main" id="{2D54A70C-5083-02C6-AAC4-5B07C6BC3E25}"/>
              </a:ext>
            </a:extLst>
          </p:cNvPr>
          <p:cNvGrpSpPr/>
          <p:nvPr/>
        </p:nvGrpSpPr>
        <p:grpSpPr>
          <a:xfrm>
            <a:off x="5356685" y="5609393"/>
            <a:ext cx="1783429" cy="881201"/>
            <a:chOff x="5916829" y="6052274"/>
            <a:chExt cx="1783429" cy="881201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2D42FBF0-5F18-08BD-DE37-EF67356610FA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7AA0D878-2665-B4DF-533F-9F1AE1572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0D27B22E-4FC0-6124-49C0-842501D274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899" y="1458474"/>
            <a:ext cx="10264255" cy="46991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481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CSV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檔案批次匯入 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lang="en-US" altLang="zh-TW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CSV</a:t>
            </a: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匯入的注意事項：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AutoNum type="arabicPeriod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檔案的編碼要選擇正確，通常會是</a:t>
            </a:r>
            <a:r>
              <a:rPr lang="en-US" altLang="zh-TW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UTF8(libre office)</a:t>
            </a: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或是</a:t>
            </a:r>
            <a:r>
              <a:rPr lang="en-US" altLang="zh-TW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BIG5(excel)</a:t>
            </a:r>
          </a:p>
          <a:p>
            <a:pPr marL="527050" indent="-514350" algn="just"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批次匯入的選項有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種，可依照所需情況選擇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AutoNum type="arabicPeriod"/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AutoNum type="arabicPeriod"/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882F283B-2FC7-72BA-B46E-DCC902090F11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9" name="對角線條紋 8">
              <a:extLst>
                <a:ext uri="{FF2B5EF4-FFF2-40B4-BE49-F238E27FC236}">
                  <a16:creationId xmlns:a16="http://schemas.microsoft.com/office/drawing/2014/main" id="{F532D1D3-55DA-51AA-9B38-F4E50A6C9397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90AB3D8-C2E4-2F68-CF95-0FA5C017B5B7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7211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CSV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檔案各項次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username =&gt;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使用者帳號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email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=&gt;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使用者電子郵件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勿使用大寫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12700" algn="just"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firstname =&gt; 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使用者名字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lastname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=&gt;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使用者姓氏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password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=&gt;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密碼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course1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=&gt;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課程「簡稱」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B559820-3E62-5DBA-BD5B-E05F4E70D438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6" name="對角線條紋 5">
              <a:extLst>
                <a:ext uri="{FF2B5EF4-FFF2-40B4-BE49-F238E27FC236}">
                  <a16:creationId xmlns:a16="http://schemas.microsoft.com/office/drawing/2014/main" id="{E2118A8C-2089-A6E5-07B7-0592698D44CE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3D4695-2140-E918-FE80-76FB260126F6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EEE88AF3-735B-A0BA-E9B0-70937AF3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0" t="30948" r="60667" b="42617"/>
          <a:stretch/>
        </p:blipFill>
        <p:spPr>
          <a:xfrm>
            <a:off x="6171928" y="4541520"/>
            <a:ext cx="5908466" cy="215544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4F26AD7-CCEB-6626-2DA3-CB92CAA132E8}"/>
              </a:ext>
            </a:extLst>
          </p:cNvPr>
          <p:cNvSpPr txBox="1"/>
          <p:nvPr/>
        </p:nvSpPr>
        <p:spPr>
          <a:xfrm>
            <a:off x="691153" y="5590292"/>
            <a:ext cx="5328920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zh-TW" altLang="en-US" sz="2000" dirty="0"/>
              <a:t>可以參考此網站</a:t>
            </a:r>
            <a:endParaRPr lang="en-US" altLang="zh-TW" sz="2000" dirty="0"/>
          </a:p>
          <a:p>
            <a:r>
              <a:rPr lang="zh-TW" altLang="en-US" sz="2000" dirty="0">
                <a:hlinkClick r:id="rId4"/>
              </a:rPr>
              <a:t>https://docs.moodle.org/404/en/Upload_users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8052567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CSV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-course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項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其中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course1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就是將使用者加入課程的選項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藉由統一匯入的檔案，可以做到批次：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建立新使用者，將他們加入課程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對於已存在的使用者，僅將他們加入課程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設定多個課程如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course1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course2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，統一加入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等等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B559820-3E62-5DBA-BD5B-E05F4E70D438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6" name="對角線條紋 5">
              <a:extLst>
                <a:ext uri="{FF2B5EF4-FFF2-40B4-BE49-F238E27FC236}">
                  <a16:creationId xmlns:a16="http://schemas.microsoft.com/office/drawing/2014/main" id="{E2118A8C-2089-A6E5-07B7-0592698D44CE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3D4695-2140-E918-FE80-76FB260126F6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EEE88AF3-735B-A0BA-E9B0-70937AF35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50" t="30948" r="60667" b="42617"/>
          <a:stretch/>
        </p:blipFill>
        <p:spPr>
          <a:xfrm>
            <a:off x="6171928" y="4541520"/>
            <a:ext cx="5908466" cy="215544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4F26AD7-CCEB-6626-2DA3-CB92CAA132E8}"/>
              </a:ext>
            </a:extLst>
          </p:cNvPr>
          <p:cNvSpPr txBox="1"/>
          <p:nvPr/>
        </p:nvSpPr>
        <p:spPr>
          <a:xfrm>
            <a:off x="691153" y="5590292"/>
            <a:ext cx="5328920" cy="70788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zh-TW" altLang="en-US" sz="2000" dirty="0"/>
              <a:t>可以參考此網站</a:t>
            </a:r>
            <a:endParaRPr lang="en-US" altLang="zh-TW" sz="2000" dirty="0"/>
          </a:p>
          <a:p>
            <a:r>
              <a:rPr lang="zh-TW" altLang="en-US" sz="2000" dirty="0">
                <a:hlinkClick r:id="rId4"/>
              </a:rPr>
              <a:t>https://docs.moodle.org/404/en/Upload_users</a:t>
            </a:r>
            <a:endParaRPr lang="zh-TW" altLang="en-US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A80469A-483C-2033-480C-167472649F09}"/>
              </a:ext>
            </a:extLst>
          </p:cNvPr>
          <p:cNvSpPr/>
          <p:nvPr/>
        </p:nvSpPr>
        <p:spPr>
          <a:xfrm>
            <a:off x="11389360" y="4541520"/>
            <a:ext cx="691034" cy="21554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184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06780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手動將已有使用者加入課程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除了統一匯入外，老師也可以手動將使用者加入課程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開課後，有新的同學想要加選、旁聽時，老師或助教可以自行處理加入流程</a:t>
            </a:r>
            <a:endParaRPr lang="en-US" altLang="zh-TW" sz="3200" spc="-15" dirty="0">
              <a:solidFill>
                <a:srgbClr val="323232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spc="-1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加入後，可以賦予使用者身分，使用者能夠具有多重身分</a:t>
            </a:r>
            <a:endParaRPr lang="zh-TW" altLang="en-US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285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0A72AF2-6029-B6E2-1BED-E7B544B5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85" y="144869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7D7173A8-CBCF-E456-18AB-3B693E97B7B7}"/>
              </a:ext>
            </a:extLst>
          </p:cNvPr>
          <p:cNvGrpSpPr/>
          <p:nvPr/>
        </p:nvGrpSpPr>
        <p:grpSpPr>
          <a:xfrm>
            <a:off x="1180925" y="1458480"/>
            <a:ext cx="1783429" cy="881201"/>
            <a:chOff x="5916829" y="6052274"/>
            <a:chExt cx="1783429" cy="88120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5A293AD0-EFDF-9492-83FC-FA43588BF25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E74CC95-1B97-1080-AE9F-88E472A22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06780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手動將已有使用者加入課程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548592A-F4FF-7AAE-C0B7-330621CC1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387" y="145848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E32D2BD1-E909-EA8B-CFFD-424D43E627C4}"/>
              </a:ext>
            </a:extLst>
          </p:cNvPr>
          <p:cNvGrpSpPr/>
          <p:nvPr/>
        </p:nvGrpSpPr>
        <p:grpSpPr>
          <a:xfrm>
            <a:off x="1079325" y="2227485"/>
            <a:ext cx="1783429" cy="881201"/>
            <a:chOff x="5916829" y="6052274"/>
            <a:chExt cx="1783429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71DEF4A6-6D36-2DAD-184E-CAED9B5D832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3F3F758-915F-7A2D-0670-6AD8A034C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562E4033-5721-2EE4-59FD-7E21591C6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385" y="144869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A6B672A3-9D23-BE5C-9635-6B2273820160}"/>
              </a:ext>
            </a:extLst>
          </p:cNvPr>
          <p:cNvGrpSpPr/>
          <p:nvPr/>
        </p:nvGrpSpPr>
        <p:grpSpPr>
          <a:xfrm>
            <a:off x="9808109" y="4152877"/>
            <a:ext cx="1783429" cy="881201"/>
            <a:chOff x="5916829" y="6052274"/>
            <a:chExt cx="1783429" cy="881201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53E5851-CE83-C41E-D5B2-CD446FEF38D4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708706AB-89F6-FDB4-7513-F179E8AC2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CE13C66A-AE3D-5693-AA7B-C8BC3DDF7D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85" y="144869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F2379B82-D06B-FD01-1345-BBA372FC85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33" y="146827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F6A97378-9CD1-4295-0520-4F19507E1B0F}"/>
              </a:ext>
            </a:extLst>
          </p:cNvPr>
          <p:cNvSpPr/>
          <p:nvPr/>
        </p:nvSpPr>
        <p:spPr>
          <a:xfrm>
            <a:off x="4636668" y="2821956"/>
            <a:ext cx="1926691" cy="8051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2ED803B3-1364-D75A-3CB5-3A940EFF8D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033" y="1448690"/>
            <a:ext cx="10243228" cy="4689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C29BA0CC-3DBF-8BE0-3635-053CC108A6A9}"/>
              </a:ext>
            </a:extLst>
          </p:cNvPr>
          <p:cNvGrpSpPr/>
          <p:nvPr/>
        </p:nvGrpSpPr>
        <p:grpSpPr>
          <a:xfrm>
            <a:off x="6705600" y="5276508"/>
            <a:ext cx="2376418" cy="881201"/>
            <a:chOff x="5323840" y="6052274"/>
            <a:chExt cx="2376418" cy="881201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E88BA0FC-4747-15A0-DF7E-2D5896494710}"/>
                </a:ext>
              </a:extLst>
            </p:cNvPr>
            <p:cNvSpPr/>
            <p:nvPr/>
          </p:nvSpPr>
          <p:spPr>
            <a:xfrm>
              <a:off x="5323840" y="6052313"/>
              <a:ext cx="179044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2CB7A7BC-5A57-A564-31B9-46A7E57DF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9" name="圖片 38">
            <a:extLst>
              <a:ext uri="{FF2B5EF4-FFF2-40B4-BE49-F238E27FC236}">
                <a16:creationId xmlns:a16="http://schemas.microsoft.com/office/drawing/2014/main" id="{21714CDB-0A87-0A75-18F5-F66970C456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66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E1DD8FE3-BB6C-6A23-81A5-2C6040AC3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06780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修改使用者身分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5F20E286-A2F5-BE99-B7AB-45306247B301}"/>
              </a:ext>
            </a:extLst>
          </p:cNvPr>
          <p:cNvGrpSpPr/>
          <p:nvPr/>
        </p:nvGrpSpPr>
        <p:grpSpPr>
          <a:xfrm>
            <a:off x="6384189" y="4067897"/>
            <a:ext cx="1783429" cy="881201"/>
            <a:chOff x="5916829" y="6052274"/>
            <a:chExt cx="1783429" cy="88120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78C06C9F-5CAE-8E6F-1CF3-268CECB296B8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B5D210F-DC7C-AC20-08BC-556E05D00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96A1022D-6FF6-D03F-C240-F4CD0142E3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65A898AE-8E57-98C6-6BA3-7C4CA49DD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8784A091-EF9A-DEA4-78FC-083B893262C2}"/>
              </a:ext>
            </a:extLst>
          </p:cNvPr>
          <p:cNvSpPr/>
          <p:nvPr/>
        </p:nvSpPr>
        <p:spPr>
          <a:xfrm>
            <a:off x="5512639" y="4380554"/>
            <a:ext cx="2745198" cy="14512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B68C69D-B9F1-352B-C9DA-3DF791148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E92114B-43DD-2950-C6D7-49F273C3D7CD}"/>
              </a:ext>
            </a:extLst>
          </p:cNvPr>
          <p:cNvSpPr/>
          <p:nvPr/>
        </p:nvSpPr>
        <p:spPr>
          <a:xfrm>
            <a:off x="5512639" y="3817986"/>
            <a:ext cx="1197460" cy="49986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A3F45168-D155-0212-9401-96F217A29BDC}"/>
              </a:ext>
            </a:extLst>
          </p:cNvPr>
          <p:cNvGrpSpPr/>
          <p:nvPr/>
        </p:nvGrpSpPr>
        <p:grpSpPr>
          <a:xfrm>
            <a:off x="7914639" y="4317847"/>
            <a:ext cx="1014767" cy="881201"/>
            <a:chOff x="6685491" y="6052274"/>
            <a:chExt cx="1014767" cy="881201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CE34CCEA-D45B-C678-D94F-187DD99E1B2F}"/>
                </a:ext>
              </a:extLst>
            </p:cNvPr>
            <p:cNvSpPr/>
            <p:nvPr/>
          </p:nvSpPr>
          <p:spPr>
            <a:xfrm>
              <a:off x="6685491" y="6052313"/>
              <a:ext cx="428797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DFBABA2C-CB1E-3BFF-5A1C-44827D4CA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5" name="圖片 44">
            <a:extLst>
              <a:ext uri="{FF2B5EF4-FFF2-40B4-BE49-F238E27FC236}">
                <a16:creationId xmlns:a16="http://schemas.microsoft.com/office/drawing/2014/main" id="{5BB83FD1-20B1-E367-9233-425559C1E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9246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6" grpId="0" animBg="1"/>
      <p:bldP spid="3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帳號資料的修改 </a:t>
            </a:r>
            <a:endParaRPr b="1" dirty="0">
              <a:solidFill>
                <a:srgbClr val="004A6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323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411480" y="740152"/>
            <a:ext cx="59994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783080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Moodle特點(2)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391920" y="1650523"/>
            <a:ext cx="9804400" cy="37240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4965" marR="35052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Moodle採用模組化的設計，隨時都能無限擴充新的功能。</a:t>
            </a:r>
          </a:p>
          <a:p>
            <a:pPr marL="36068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可以認證課程的使用者，簡單又安全。</a:t>
            </a:r>
            <a:endParaRPr sz="2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6068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支援多種主要的資料庫</a:t>
            </a:r>
            <a:r>
              <a:rPr lang="zh-TW" altLang="en-US"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，包括</a:t>
            </a:r>
            <a:r>
              <a:rPr lang="en-US" altLang="zh-TW"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PostgreSQL</a:t>
            </a:r>
            <a:r>
              <a:rPr lang="zh-TW" altLang="en-US"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Oracle</a:t>
            </a:r>
            <a:r>
              <a:rPr lang="zh-TW" altLang="en-US"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及</a:t>
            </a:r>
            <a:r>
              <a:rPr lang="en-US" altLang="zh-TW"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Microsoft SQL Server</a:t>
            </a:r>
            <a:r>
              <a:rPr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</a:p>
          <a:p>
            <a:pPr marL="360045" marR="508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Moodle支援超過8</a:t>
            </a: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個國家的語言，內建正體中文及萬國 碼</a:t>
            </a:r>
            <a:r>
              <a:rPr sz="2400" b="1" spc="-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UTF-8</a:t>
            </a: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的中文編碼方式。</a:t>
            </a:r>
          </a:p>
          <a:p>
            <a:pPr marL="360045" marR="40005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Moodle可以讓教師更專心於教學的設計</a:t>
            </a:r>
            <a:r>
              <a:rPr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，而不是網路工具的學習。</a:t>
            </a:r>
            <a:endParaRPr sz="24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60045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sz="240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滿足不同的使用者開課的需要，Moodle都深具潛力。</a:t>
            </a:r>
          </a:p>
        </p:txBody>
      </p:sp>
    </p:spTree>
    <p:extLst>
      <p:ext uri="{BB962C8B-B14F-4D97-AF65-F5344CB8AC3E}">
        <p14:creationId xmlns:p14="http://schemas.microsoft.com/office/powerpoint/2010/main" val="3592100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帳號資料的修改 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管理員可以修改使用者的資料，包含：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姓名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帳號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信箱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密碼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……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等等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學生忘記密碼，可以在這裡修改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4B559820-3E62-5DBA-BD5B-E05F4E70D438}"/>
              </a:ext>
            </a:extLst>
          </p:cNvPr>
          <p:cNvGrpSpPr/>
          <p:nvPr/>
        </p:nvGrpSpPr>
        <p:grpSpPr>
          <a:xfrm>
            <a:off x="0" y="-249777"/>
            <a:ext cx="1423447" cy="1805200"/>
            <a:chOff x="0" y="-249777"/>
            <a:chExt cx="1423447" cy="1805200"/>
          </a:xfrm>
        </p:grpSpPr>
        <p:sp>
          <p:nvSpPr>
            <p:cNvPr id="6" name="對角線條紋 5">
              <a:extLst>
                <a:ext uri="{FF2B5EF4-FFF2-40B4-BE49-F238E27FC236}">
                  <a16:creationId xmlns:a16="http://schemas.microsoft.com/office/drawing/2014/main" id="{E2118A8C-2089-A6E5-07B7-0592698D44CE}"/>
                </a:ext>
              </a:extLst>
            </p:cNvPr>
            <p:cNvSpPr/>
            <p:nvPr/>
          </p:nvSpPr>
          <p:spPr>
            <a:xfrm>
              <a:off x="0" y="0"/>
              <a:ext cx="1423447" cy="1555423"/>
            </a:xfrm>
            <a:prstGeom prst="diagStrip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C3D4695-2140-E918-FE80-76FB260126F6}"/>
                </a:ext>
              </a:extLst>
            </p:cNvPr>
            <p:cNvSpPr/>
            <p:nvPr/>
          </p:nvSpPr>
          <p:spPr>
            <a:xfrm rot="18648134">
              <a:off x="-332960" y="221563"/>
              <a:ext cx="1753385" cy="8107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800" b="1" dirty="0">
                  <a:solidFill>
                    <a:schemeClr val="accent2">
                      <a:lumMod val="75000"/>
                    </a:schemeClr>
                  </a:solidFill>
                </a:rPr>
                <a:t>Admin only</a:t>
              </a:r>
              <a:endParaRPr lang="zh-TW" altLang="en-US" sz="18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3E10188B-1090-436D-86C3-86B1A53A9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17" t="11684" r="39833" b="3128"/>
          <a:stretch/>
        </p:blipFill>
        <p:spPr>
          <a:xfrm>
            <a:off x="7637780" y="2278787"/>
            <a:ext cx="4330699" cy="43586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8280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編輯課程</a:t>
            </a: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3829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編輯課程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3939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可以對課程進行修正、增加課中活動、上傳教材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本單元將介紹一些基礎的行為，包括：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編輯課程資訊</a:t>
            </a:r>
            <a:endParaRPr lang="en-US" altLang="zh-TW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為課程分組並把使用者加入組中</a:t>
            </a:r>
            <a:endParaRPr lang="en-US" altLang="zh-TW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endParaRPr lang="en-US" altLang="zh-TW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計算成績、匯出分數</a:t>
            </a:r>
            <a:endParaRPr lang="en-US" altLang="zh-TW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備份或匯入課程</a:t>
            </a:r>
            <a:endParaRPr lang="en-US" altLang="zh-TW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設定課程的可見度</a:t>
            </a:r>
            <a:endParaRPr lang="en-US" altLang="zh-TW" sz="3200" b="1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91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9B4792-907E-2709-1FA9-4E64F8FE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編輯課程資訊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B7E655C3-38D6-212C-68DC-BDB53B1CE154}"/>
              </a:ext>
            </a:extLst>
          </p:cNvPr>
          <p:cNvGrpSpPr/>
          <p:nvPr/>
        </p:nvGrpSpPr>
        <p:grpSpPr>
          <a:xfrm>
            <a:off x="10474959" y="2781277"/>
            <a:ext cx="1299459" cy="881201"/>
            <a:chOff x="6400799" y="6052274"/>
            <a:chExt cx="1299459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294F45-1EEF-886B-BD3B-896A6DC930BE}"/>
                </a:ext>
              </a:extLst>
            </p:cNvPr>
            <p:cNvSpPr/>
            <p:nvPr/>
          </p:nvSpPr>
          <p:spPr>
            <a:xfrm>
              <a:off x="6400799" y="6052313"/>
              <a:ext cx="71348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457BFB2-1CF6-BC38-FCD1-39A92FE9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36471AEE-BBBF-9E50-4315-7E4FB8CE1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F9BA1C-AAF9-D939-FC96-7FE300FA3751}"/>
              </a:ext>
            </a:extLst>
          </p:cNvPr>
          <p:cNvGrpSpPr/>
          <p:nvPr/>
        </p:nvGrpSpPr>
        <p:grpSpPr>
          <a:xfrm>
            <a:off x="9792374" y="2988399"/>
            <a:ext cx="1783429" cy="881201"/>
            <a:chOff x="5916829" y="6052274"/>
            <a:chExt cx="1783429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B96AC11-D3FB-8B32-87AF-7B3783879CE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7331638-B888-8335-65C9-F8BCA67B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691F9714-0D49-4907-F91A-EF8B266094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323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F9B4792-907E-2709-1FA9-4E64F8FEA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為課程分組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CF9BA1C-AAF9-D939-FC96-7FE300FA3751}"/>
              </a:ext>
            </a:extLst>
          </p:cNvPr>
          <p:cNvGrpSpPr/>
          <p:nvPr/>
        </p:nvGrpSpPr>
        <p:grpSpPr>
          <a:xfrm>
            <a:off x="1125894" y="2275070"/>
            <a:ext cx="1783429" cy="881201"/>
            <a:chOff x="5916829" y="6052274"/>
            <a:chExt cx="1783429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B96AC11-D3FB-8B32-87AF-7B3783879CE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7331638-B888-8335-65C9-F8BCA67BE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E2D72BC2-0B09-1E75-555E-9D352413A3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3" y="1448367"/>
            <a:ext cx="10243934" cy="4689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7E655C3-38D6-212C-68DC-BDB53B1CE154}"/>
              </a:ext>
            </a:extLst>
          </p:cNvPr>
          <p:cNvGrpSpPr/>
          <p:nvPr/>
        </p:nvGrpSpPr>
        <p:grpSpPr>
          <a:xfrm>
            <a:off x="10395380" y="3710602"/>
            <a:ext cx="1299459" cy="881201"/>
            <a:chOff x="6400799" y="6052274"/>
            <a:chExt cx="1299459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1E294F45-1EEF-886B-BD3B-896A6DC930BE}"/>
                </a:ext>
              </a:extLst>
            </p:cNvPr>
            <p:cNvSpPr/>
            <p:nvPr/>
          </p:nvSpPr>
          <p:spPr>
            <a:xfrm>
              <a:off x="6400799" y="6052313"/>
              <a:ext cx="71348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5457BFB2-1CF6-BC38-FCD1-39A92FE9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0" name="圖片 9">
            <a:extLst>
              <a:ext uri="{FF2B5EF4-FFF2-40B4-BE49-F238E27FC236}">
                <a16:creationId xmlns:a16="http://schemas.microsoft.com/office/drawing/2014/main" id="{534538CE-CD2B-017D-9E07-58ED42231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685" y="1454169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8E51BFD4-DC6C-D09D-BCFC-77738BB53C74}"/>
              </a:ext>
            </a:extLst>
          </p:cNvPr>
          <p:cNvGrpSpPr/>
          <p:nvPr/>
        </p:nvGrpSpPr>
        <p:grpSpPr>
          <a:xfrm>
            <a:off x="9683335" y="4821272"/>
            <a:ext cx="1783429" cy="881201"/>
            <a:chOff x="5916829" y="6052274"/>
            <a:chExt cx="1783429" cy="881201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4643F7C-6F66-AF92-4574-3E829EA31B1A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C7BAF040-46E0-019C-20D2-766E3123C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8323E47A-C18D-BC01-D08C-D6614E24B4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33" y="1448367"/>
            <a:ext cx="10243934" cy="46898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F470FB9D-C596-77CB-97B5-A0ADAA9D22B5}"/>
              </a:ext>
            </a:extLst>
          </p:cNvPr>
          <p:cNvGrpSpPr/>
          <p:nvPr/>
        </p:nvGrpSpPr>
        <p:grpSpPr>
          <a:xfrm>
            <a:off x="3456100" y="5803562"/>
            <a:ext cx="1299459" cy="881201"/>
            <a:chOff x="6400799" y="6052274"/>
            <a:chExt cx="1299459" cy="88120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D7B1909-128C-172F-D6B1-9D0CE3BD51E4}"/>
                </a:ext>
              </a:extLst>
            </p:cNvPr>
            <p:cNvSpPr/>
            <p:nvPr/>
          </p:nvSpPr>
          <p:spPr>
            <a:xfrm>
              <a:off x="6400799" y="6052313"/>
              <a:ext cx="71348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4CB1DA04-CE15-4028-55E4-201A20A9F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D1CE0C52-7648-502C-838D-7A378475E7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6031" y="1458176"/>
            <a:ext cx="10243936" cy="46898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CD6071B6-C921-1CE8-71DE-A785C3E408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323" y="1448367"/>
            <a:ext cx="10265366" cy="46996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82FA164-139F-3A4D-63F7-755D72B65D1D}"/>
              </a:ext>
            </a:extLst>
          </p:cNvPr>
          <p:cNvSpPr/>
          <p:nvPr/>
        </p:nvSpPr>
        <p:spPr>
          <a:xfrm>
            <a:off x="3287221" y="2087631"/>
            <a:ext cx="2108418" cy="2733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98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CD6071B6-C921-1CE8-71DE-A785C3E40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24" y="1448527"/>
            <a:ext cx="10265366" cy="46996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C82FA164-139F-3A4D-63F7-755D72B65D1D}"/>
              </a:ext>
            </a:extLst>
          </p:cNvPr>
          <p:cNvSpPr/>
          <p:nvPr/>
        </p:nvSpPr>
        <p:spPr>
          <a:xfrm>
            <a:off x="3287221" y="2087631"/>
            <a:ext cx="2108418" cy="2733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AF95EB10-0E1B-AAE2-BD65-D2DFFC16F11D}"/>
              </a:ext>
            </a:extLst>
          </p:cNvPr>
          <p:cNvGrpSpPr/>
          <p:nvPr/>
        </p:nvGrpSpPr>
        <p:grpSpPr>
          <a:xfrm>
            <a:off x="7162801" y="4436497"/>
            <a:ext cx="1793731" cy="881201"/>
            <a:chOff x="5906527" y="6052274"/>
            <a:chExt cx="1793731" cy="881201"/>
          </a:xfrm>
        </p:grpSpPr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75F24DE6-CD28-459C-CFAC-F7C349DFBBB8}"/>
                </a:ext>
              </a:extLst>
            </p:cNvPr>
            <p:cNvSpPr/>
            <p:nvPr/>
          </p:nvSpPr>
          <p:spPr>
            <a:xfrm>
              <a:off x="5906527" y="6052313"/>
              <a:ext cx="1207762" cy="47074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38F9EA40-DFDD-4609-2896-B5AE26F5B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5" name="圖片 34">
            <a:extLst>
              <a:ext uri="{FF2B5EF4-FFF2-40B4-BE49-F238E27FC236}">
                <a16:creationId xmlns:a16="http://schemas.microsoft.com/office/drawing/2014/main" id="{7CA5F480-A975-5481-B541-E89BE76E8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24" y="1438554"/>
            <a:ext cx="10265365" cy="46996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6A29E66A-6BEF-E860-66FE-47D054CA49F5}"/>
              </a:ext>
            </a:extLst>
          </p:cNvPr>
          <p:cNvSpPr/>
          <p:nvPr/>
        </p:nvSpPr>
        <p:spPr>
          <a:xfrm>
            <a:off x="5733545" y="3156271"/>
            <a:ext cx="1091350" cy="4282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5A9337E2-538E-7571-EB91-6B6FEA264C23}"/>
              </a:ext>
            </a:extLst>
          </p:cNvPr>
          <p:cNvGrpSpPr/>
          <p:nvPr/>
        </p:nvGrpSpPr>
        <p:grpSpPr>
          <a:xfrm>
            <a:off x="6930820" y="3397013"/>
            <a:ext cx="2795241" cy="881201"/>
            <a:chOff x="6400799" y="6030450"/>
            <a:chExt cx="2795241" cy="881201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24858B75-90F0-8EF5-24F0-9F00F9F13637}"/>
                </a:ext>
              </a:extLst>
            </p:cNvPr>
            <p:cNvSpPr/>
            <p:nvPr/>
          </p:nvSpPr>
          <p:spPr>
            <a:xfrm>
              <a:off x="6400799" y="6052313"/>
              <a:ext cx="218270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165427BC-F7D3-AF41-65F1-4C56EBBBF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4839" y="6030450"/>
              <a:ext cx="881201" cy="881201"/>
            </a:xfrm>
            <a:prstGeom prst="rect">
              <a:avLst/>
            </a:prstGeom>
          </p:spPr>
        </p:pic>
      </p:grpSp>
      <p:pic>
        <p:nvPicPr>
          <p:cNvPr id="41" name="圖片 40">
            <a:extLst>
              <a:ext uri="{FF2B5EF4-FFF2-40B4-BE49-F238E27FC236}">
                <a16:creationId xmlns:a16="http://schemas.microsoft.com/office/drawing/2014/main" id="{DA55DA60-F761-59FC-901B-ABB8AA9C1C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23" y="1448526"/>
            <a:ext cx="10265366" cy="469961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把使用者加入組中</a:t>
            </a:r>
          </a:p>
        </p:txBody>
      </p:sp>
    </p:spTree>
    <p:extLst>
      <p:ext uri="{BB962C8B-B14F-4D97-AF65-F5344CB8AC3E}">
        <p14:creationId xmlns:p14="http://schemas.microsoft.com/office/powerpoint/2010/main" val="328945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增加課程資源或活動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中有許多課程資源活動，可增加課程的豐富度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本單元將介紹各種資源用途或新增方式，包括：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交流相關：討論區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教材相關：檔案、網址、頁面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(ex:YT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連結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分數相關：作業、測驗、問卷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53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編輯課程</a:t>
            </a:r>
            <a:r>
              <a:rPr lang="en-US" altLang="zh-TW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資源或活動</a:t>
            </a: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37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9496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增加課程資源或活動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051460E-3306-A8CC-8890-02E5E52B2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3248B716-9157-71FA-7841-BF024F6F95CC}"/>
              </a:ext>
            </a:extLst>
          </p:cNvPr>
          <p:cNvGrpSpPr/>
          <p:nvPr/>
        </p:nvGrpSpPr>
        <p:grpSpPr>
          <a:xfrm>
            <a:off x="10474959" y="2781277"/>
            <a:ext cx="1299459" cy="881201"/>
            <a:chOff x="6400799" y="6052274"/>
            <a:chExt cx="1299459" cy="88120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AD68D37-446A-F452-9506-DA88F6EBD19A}"/>
                </a:ext>
              </a:extLst>
            </p:cNvPr>
            <p:cNvSpPr/>
            <p:nvPr/>
          </p:nvSpPr>
          <p:spPr>
            <a:xfrm>
              <a:off x="6400799" y="6052313"/>
              <a:ext cx="71348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B1944CB-CAB2-4574-529A-661FFFD3B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1130F143-1ED2-95C0-A8A4-3CE3EE79F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1E93877-DFE0-3B41-A76A-09995D655347}"/>
              </a:ext>
            </a:extLst>
          </p:cNvPr>
          <p:cNvGrpSpPr/>
          <p:nvPr/>
        </p:nvGrpSpPr>
        <p:grpSpPr>
          <a:xfrm>
            <a:off x="9844735" y="3238934"/>
            <a:ext cx="1783429" cy="881201"/>
            <a:chOff x="5916829" y="6052274"/>
            <a:chExt cx="1783429" cy="88120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7804CD-61F3-4E6E-CD60-A788468D974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5CBEC9-275A-4E7D-2005-3D9C451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1EEC912A-ECE4-1ACE-85C5-45A2466FD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0EAE989D-208B-E474-3FE2-20483EC49FE5}"/>
              </a:ext>
            </a:extLst>
          </p:cNvPr>
          <p:cNvGrpSpPr/>
          <p:nvPr/>
        </p:nvGrpSpPr>
        <p:grpSpPr>
          <a:xfrm>
            <a:off x="9825229" y="5628705"/>
            <a:ext cx="1938735" cy="959873"/>
            <a:chOff x="6400799" y="6052313"/>
            <a:chExt cx="1938735" cy="959873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29420F53-69F2-D426-7B44-B66B1104E184}"/>
                </a:ext>
              </a:extLst>
            </p:cNvPr>
            <p:cNvSpPr/>
            <p:nvPr/>
          </p:nvSpPr>
          <p:spPr>
            <a:xfrm>
              <a:off x="6400799" y="6052313"/>
              <a:ext cx="1216966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E513C879-0109-FE3F-2938-E88B3D313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8333" y="6130985"/>
              <a:ext cx="881201" cy="881201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6C714553-FF62-1403-4A00-88370681E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844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8006342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</a:t>
            </a:r>
            <a:endParaRPr lang="en-US" altLang="zh-TW" b="1" dirty="0">
              <a:solidFill>
                <a:srgbClr val="002060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3360" y="1696417"/>
            <a:ext cx="100888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討論區是可讓學生自由交流的模組，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結構如圖所示：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zh-TW" altLang="en-US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討論區：大主題。</a:t>
            </a: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討論串：小主題，也可以分組討論。</a:t>
            </a: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PO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文：討論串下的文章。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055AE0F-B547-069B-1F22-17B6B9F25322}"/>
              </a:ext>
            </a:extLst>
          </p:cNvPr>
          <p:cNvSpPr/>
          <p:nvPr/>
        </p:nvSpPr>
        <p:spPr>
          <a:xfrm>
            <a:off x="8493551" y="1464849"/>
            <a:ext cx="3615591" cy="48738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B79CD11-ACAF-A29D-D0B5-2F25E5F230A1}"/>
              </a:ext>
            </a:extLst>
          </p:cNvPr>
          <p:cNvSpPr/>
          <p:nvPr/>
        </p:nvSpPr>
        <p:spPr>
          <a:xfrm>
            <a:off x="9810313" y="1583562"/>
            <a:ext cx="982066" cy="7989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forum</a:t>
            </a: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討論區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52E28829-E26E-05FA-F123-65E6C61253BA}"/>
              </a:ext>
            </a:extLst>
          </p:cNvPr>
          <p:cNvGrpSpPr/>
          <p:nvPr/>
        </p:nvGrpSpPr>
        <p:grpSpPr>
          <a:xfrm>
            <a:off x="8617632" y="2588315"/>
            <a:ext cx="1642369" cy="3544578"/>
            <a:chOff x="9538055" y="2596032"/>
            <a:chExt cx="1642369" cy="3544578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AFC3DE67-EE45-9826-0C33-BE27E202A246}"/>
                </a:ext>
              </a:extLst>
            </p:cNvPr>
            <p:cNvSpPr/>
            <p:nvPr/>
          </p:nvSpPr>
          <p:spPr>
            <a:xfrm>
              <a:off x="9538055" y="2596032"/>
              <a:ext cx="1642369" cy="354457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BA40A558-BCD7-C9D8-13DF-C2199FF6361E}"/>
                </a:ext>
              </a:extLst>
            </p:cNvPr>
            <p:cNvGrpSpPr/>
            <p:nvPr/>
          </p:nvGrpSpPr>
          <p:grpSpPr>
            <a:xfrm>
              <a:off x="9702087" y="2668418"/>
              <a:ext cx="1314306" cy="3317842"/>
              <a:chOff x="9702087" y="2668418"/>
              <a:chExt cx="1314306" cy="3317842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25E52E7-7883-7565-D42C-E646AC02215C}"/>
                  </a:ext>
                </a:extLst>
              </p:cNvPr>
              <p:cNvSpPr/>
              <p:nvPr/>
            </p:nvSpPr>
            <p:spPr>
              <a:xfrm>
                <a:off x="9702087" y="3646147"/>
                <a:ext cx="1314306" cy="23401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60D5337F-4BFB-9FEA-24BB-5BA0A5F000D1}"/>
                  </a:ext>
                </a:extLst>
              </p:cNvPr>
              <p:cNvSpPr/>
              <p:nvPr/>
            </p:nvSpPr>
            <p:spPr>
              <a:xfrm>
                <a:off x="9875330" y="2668418"/>
                <a:ext cx="982066" cy="79899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discuss</a:t>
                </a:r>
              </a:p>
              <a:p>
                <a:pPr algn="ctr"/>
                <a:r>
                  <a:rPr lang="zh-TW" altLang="en-US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討論串</a:t>
                </a: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FFC78ADC-70EB-E9B0-ACB4-6E686082A7A8}"/>
                  </a:ext>
                </a:extLst>
              </p:cNvPr>
              <p:cNvSpPr/>
              <p:nvPr/>
            </p:nvSpPr>
            <p:spPr>
              <a:xfrm>
                <a:off x="9868207" y="3853458"/>
                <a:ext cx="982066" cy="798991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post</a:t>
                </a:r>
              </a:p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</a:t>
                </a:r>
                <a:r>
                  <a:rPr lang="zh-TW" altLang="en-US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文</a:t>
                </a: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F9E423A-6603-2513-C953-B7DD7A9D73E4}"/>
                  </a:ext>
                </a:extLst>
              </p:cNvPr>
              <p:cNvSpPr/>
              <p:nvPr/>
            </p:nvSpPr>
            <p:spPr>
              <a:xfrm>
                <a:off x="9868207" y="4961429"/>
                <a:ext cx="982066" cy="798991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post</a:t>
                </a:r>
              </a:p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</a:t>
                </a:r>
                <a:r>
                  <a:rPr lang="zh-TW" altLang="en-US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文</a:t>
                </a:r>
              </a:p>
            </p:txBody>
          </p:sp>
        </p:grp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E086CFE-4CA6-6A71-21FD-3D1CF80F4646}"/>
              </a:ext>
            </a:extLst>
          </p:cNvPr>
          <p:cNvGrpSpPr/>
          <p:nvPr/>
        </p:nvGrpSpPr>
        <p:grpSpPr>
          <a:xfrm>
            <a:off x="10384082" y="2588315"/>
            <a:ext cx="1642369" cy="3544578"/>
            <a:chOff x="9538055" y="2596032"/>
            <a:chExt cx="1642369" cy="3544578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D903845-C7C1-7466-4E62-AFE9B27CF81C}"/>
                </a:ext>
              </a:extLst>
            </p:cNvPr>
            <p:cNvSpPr/>
            <p:nvPr/>
          </p:nvSpPr>
          <p:spPr>
            <a:xfrm>
              <a:off x="9538055" y="2596032"/>
              <a:ext cx="1642369" cy="354457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E73C7958-DF43-8A9A-B3A7-B232B02951D9}"/>
                </a:ext>
              </a:extLst>
            </p:cNvPr>
            <p:cNvGrpSpPr/>
            <p:nvPr/>
          </p:nvGrpSpPr>
          <p:grpSpPr>
            <a:xfrm>
              <a:off x="9702087" y="2668418"/>
              <a:ext cx="1314306" cy="3317842"/>
              <a:chOff x="9702087" y="2668418"/>
              <a:chExt cx="1314306" cy="3317842"/>
            </a:xfrm>
          </p:grpSpPr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02A4389-6A7E-6869-9E93-F901AEF6D655}"/>
                  </a:ext>
                </a:extLst>
              </p:cNvPr>
              <p:cNvSpPr/>
              <p:nvPr/>
            </p:nvSpPr>
            <p:spPr>
              <a:xfrm>
                <a:off x="9702087" y="3646147"/>
                <a:ext cx="1314306" cy="234011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893F3BEA-E202-3D78-8C8A-734EA10B237D}"/>
                  </a:ext>
                </a:extLst>
              </p:cNvPr>
              <p:cNvSpPr/>
              <p:nvPr/>
            </p:nvSpPr>
            <p:spPr>
              <a:xfrm>
                <a:off x="9875330" y="2668418"/>
                <a:ext cx="982066" cy="798991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discuss</a:t>
                </a:r>
              </a:p>
              <a:p>
                <a:pPr algn="ctr"/>
                <a:r>
                  <a:rPr lang="zh-TW" altLang="en-US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討論串</a:t>
                </a: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89728E34-AB90-62F2-BAA4-5154D420CE2E}"/>
                  </a:ext>
                </a:extLst>
              </p:cNvPr>
              <p:cNvSpPr/>
              <p:nvPr/>
            </p:nvSpPr>
            <p:spPr>
              <a:xfrm>
                <a:off x="9868207" y="3853458"/>
                <a:ext cx="982066" cy="798991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post</a:t>
                </a:r>
              </a:p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</a:t>
                </a:r>
                <a:r>
                  <a:rPr lang="zh-TW" altLang="en-US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文</a:t>
                </a: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34116525-A4B4-2142-1C20-0B419864ADA4}"/>
                  </a:ext>
                </a:extLst>
              </p:cNvPr>
              <p:cNvSpPr/>
              <p:nvPr/>
            </p:nvSpPr>
            <p:spPr>
              <a:xfrm>
                <a:off x="9868207" y="4961429"/>
                <a:ext cx="982066" cy="798991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post</a:t>
                </a:r>
              </a:p>
              <a:p>
                <a:pPr algn="ctr"/>
                <a:r>
                  <a:rPr lang="en-US" altLang="zh-TW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PO</a:t>
                </a:r>
                <a:r>
                  <a:rPr lang="zh-TW" altLang="en-US" dirty="0">
                    <a:solidFill>
                      <a:schemeClr val="tx1"/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</a:rPr>
                  <a:t>文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9620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9960" y="500062"/>
            <a:ext cx="10515600" cy="1325563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 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優點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lvl="0">
              <a:lnSpc>
                <a:spcPct val="11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免費開源：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是一個</a:t>
            </a:r>
            <a:r>
              <a:rPr lang="zh-TW" altLang="zh-TW" b="1" dirty="0">
                <a:solidFill>
                  <a:srgbClr val="00B0F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免費的開源平台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，所有人都可以免費使用、下載和修改，而且沒有任何使用限制。</a:t>
            </a:r>
          </a:p>
          <a:p>
            <a:pPr lvl="0">
              <a:lnSpc>
                <a:spcPct val="11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靈活性高：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可以自由定制，</a:t>
            </a:r>
            <a:r>
              <a:rPr lang="zh-TW" altLang="zh-TW" b="1" dirty="0">
                <a:solidFill>
                  <a:srgbClr val="00B0F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擁有豐富的插件和模板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，用戶可以根據自己的需求進行設置和配置，創建出自己獨特的網路學習環境。</a:t>
            </a:r>
          </a:p>
          <a:p>
            <a:pPr lvl="0">
              <a:lnSpc>
                <a:spcPct val="11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功能齊全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b="1" dirty="0">
                <a:solidFill>
                  <a:srgbClr val="00B0F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支持多種學習活動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，包括線上課程管理、學習內容管理、測試與評估等，並提供豐富的互動方式，如討論區、即時聊天等。</a:t>
            </a:r>
          </a:p>
          <a:p>
            <a:pPr lvl="0">
              <a:lnSpc>
                <a:spcPct val="11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社群支持：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b="1" dirty="0">
                <a:solidFill>
                  <a:srgbClr val="00B0F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擁有龐大的全球用戶社群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，用戶可以從社群中獲得豐富的資源和支持，如模板、插件、解決問題的方法等。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fld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086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C714553-FF62-1403-4A00-88370681EE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EF9A698-6A00-9AD3-632B-55AF574A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51E93877-DFE0-3B41-A76A-09995D655347}"/>
              </a:ext>
            </a:extLst>
          </p:cNvPr>
          <p:cNvGrpSpPr/>
          <p:nvPr/>
        </p:nvGrpSpPr>
        <p:grpSpPr>
          <a:xfrm>
            <a:off x="4216095" y="4528109"/>
            <a:ext cx="1783429" cy="881201"/>
            <a:chOff x="5916829" y="6052274"/>
            <a:chExt cx="1783429" cy="88120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7804CD-61F3-4E6E-CD60-A788468D974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5CBEC9-275A-4E7D-2005-3D9C451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76268E32-2125-13C8-5DE6-9B1720583521}"/>
              </a:ext>
            </a:extLst>
          </p:cNvPr>
          <p:cNvGrpSpPr/>
          <p:nvPr/>
        </p:nvGrpSpPr>
        <p:grpSpPr>
          <a:xfrm>
            <a:off x="6197295" y="5697567"/>
            <a:ext cx="1783429" cy="881201"/>
            <a:chOff x="5916829" y="6052274"/>
            <a:chExt cx="1783429" cy="881201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6775ADC1-BF17-9760-8F88-D176586D994A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18F2D878-3FDF-BDCA-4A5E-2789B0895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6" name="圖片 45">
            <a:extLst>
              <a:ext uri="{FF2B5EF4-FFF2-40B4-BE49-F238E27FC236}">
                <a16:creationId xmlns:a16="http://schemas.microsoft.com/office/drawing/2014/main" id="{DDE34D1B-94AB-C0C2-4E03-CA6E0A8A9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3" y="1448689"/>
            <a:ext cx="10264659" cy="46992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47C70288-214E-6CD5-6C5A-F8FD59232C9B}"/>
              </a:ext>
            </a:extLst>
          </p:cNvPr>
          <p:cNvGrpSpPr/>
          <p:nvPr/>
        </p:nvGrpSpPr>
        <p:grpSpPr>
          <a:xfrm>
            <a:off x="3309049" y="4826177"/>
            <a:ext cx="1783429" cy="881201"/>
            <a:chOff x="5916829" y="6052274"/>
            <a:chExt cx="1783429" cy="881201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328003D8-EEF4-5188-E2F7-CE64F0E7CA5B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49" name="圖片 48">
              <a:extLst>
                <a:ext uri="{FF2B5EF4-FFF2-40B4-BE49-F238E27FC236}">
                  <a16:creationId xmlns:a16="http://schemas.microsoft.com/office/drawing/2014/main" id="{557F62BC-236F-CE6A-BDA7-D7E9876BE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51" name="圖片 50">
            <a:extLst>
              <a:ext uri="{FF2B5EF4-FFF2-40B4-BE49-F238E27FC236}">
                <a16:creationId xmlns:a16="http://schemas.microsoft.com/office/drawing/2014/main" id="{0E50C1B6-F97D-C989-9A6D-A664DDF33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33" y="1448688"/>
            <a:ext cx="10264661" cy="46992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52" name="群組 51">
            <a:extLst>
              <a:ext uri="{FF2B5EF4-FFF2-40B4-BE49-F238E27FC236}">
                <a16:creationId xmlns:a16="http://schemas.microsoft.com/office/drawing/2014/main" id="{B940B16C-E8EF-40D2-910F-550F55962DFE}"/>
              </a:ext>
            </a:extLst>
          </p:cNvPr>
          <p:cNvGrpSpPr/>
          <p:nvPr/>
        </p:nvGrpSpPr>
        <p:grpSpPr>
          <a:xfrm>
            <a:off x="5413555" y="5735275"/>
            <a:ext cx="1783429" cy="881201"/>
            <a:chOff x="5916829" y="6052274"/>
            <a:chExt cx="1783429" cy="881201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CDD7A0CF-DC18-597F-5C96-99CFE8786C2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4" name="圖片 53">
              <a:extLst>
                <a:ext uri="{FF2B5EF4-FFF2-40B4-BE49-F238E27FC236}">
                  <a16:creationId xmlns:a16="http://schemas.microsoft.com/office/drawing/2014/main" id="{C84EA07C-51C1-845B-20CF-CAB4D1C76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56" name="圖片 55">
            <a:extLst>
              <a:ext uri="{FF2B5EF4-FFF2-40B4-BE49-F238E27FC236}">
                <a16:creationId xmlns:a16="http://schemas.microsoft.com/office/drawing/2014/main" id="{FCAC4E9A-DAF0-3A6A-130A-49F48FA09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306" y="1448687"/>
            <a:ext cx="10285383" cy="4708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57" name="群組 56">
            <a:extLst>
              <a:ext uri="{FF2B5EF4-FFF2-40B4-BE49-F238E27FC236}">
                <a16:creationId xmlns:a16="http://schemas.microsoft.com/office/drawing/2014/main" id="{B4E69EEE-158B-AEA9-1FCF-2FA42E460C55}"/>
              </a:ext>
            </a:extLst>
          </p:cNvPr>
          <p:cNvGrpSpPr/>
          <p:nvPr/>
        </p:nvGrpSpPr>
        <p:grpSpPr>
          <a:xfrm>
            <a:off x="3334889" y="5055683"/>
            <a:ext cx="1783429" cy="881201"/>
            <a:chOff x="5916829" y="6052274"/>
            <a:chExt cx="1783429" cy="881201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F52EC6BC-27B2-9403-7C23-BCC00FF932F2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FACC9E87-C14B-30EF-978D-D4F0D661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61" name="圖片 60">
            <a:extLst>
              <a:ext uri="{FF2B5EF4-FFF2-40B4-BE49-F238E27FC236}">
                <a16:creationId xmlns:a16="http://schemas.microsoft.com/office/drawing/2014/main" id="{CA214DCF-7521-0E97-4550-1D0441D14E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301" y="1448686"/>
            <a:ext cx="10285383" cy="4708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553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0CDA99E9-1E1B-D211-217A-696EB5F7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06" y="1448686"/>
            <a:ext cx="10285383" cy="4708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分組設定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B4E69EEE-158B-AEA9-1FCF-2FA42E460C55}"/>
              </a:ext>
            </a:extLst>
          </p:cNvPr>
          <p:cNvGrpSpPr/>
          <p:nvPr/>
        </p:nvGrpSpPr>
        <p:grpSpPr>
          <a:xfrm>
            <a:off x="10515599" y="3069679"/>
            <a:ext cx="1227039" cy="881201"/>
            <a:chOff x="6473219" y="6052274"/>
            <a:chExt cx="1227039" cy="881201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F52EC6BC-27B2-9403-7C23-BCC00FF932F2}"/>
                </a:ext>
              </a:extLst>
            </p:cNvPr>
            <p:cNvSpPr/>
            <p:nvPr/>
          </p:nvSpPr>
          <p:spPr>
            <a:xfrm>
              <a:off x="6473219" y="6052313"/>
              <a:ext cx="64106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FACC9E87-C14B-30EF-978D-D4F0D661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8632A8A1-E0FF-271D-4E71-A6E5AB9D5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06" y="1448685"/>
            <a:ext cx="10285383" cy="4708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2096D22F-2CA3-7946-F49B-752A129CB04C}"/>
              </a:ext>
            </a:extLst>
          </p:cNvPr>
          <p:cNvGrpSpPr/>
          <p:nvPr/>
        </p:nvGrpSpPr>
        <p:grpSpPr>
          <a:xfrm>
            <a:off x="9729161" y="3307581"/>
            <a:ext cx="1227039" cy="881201"/>
            <a:chOff x="6473219" y="6052274"/>
            <a:chExt cx="1227039" cy="88120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5AB4B5A-3845-085E-6316-2276F5B7DB02}"/>
                </a:ext>
              </a:extLst>
            </p:cNvPr>
            <p:cNvSpPr/>
            <p:nvPr/>
          </p:nvSpPr>
          <p:spPr>
            <a:xfrm>
              <a:off x="6473219" y="6052313"/>
              <a:ext cx="64106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698598E-B920-6CEA-3F65-3110521B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A5F9C801-609E-2ECE-8DFA-7D50B52A0A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4" y="1448684"/>
            <a:ext cx="10285385" cy="4708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31248D6-3B36-D755-8E3B-ECF5887BD9B6}"/>
              </a:ext>
            </a:extLst>
          </p:cNvPr>
          <p:cNvSpPr/>
          <p:nvPr/>
        </p:nvSpPr>
        <p:spPr>
          <a:xfrm>
            <a:off x="3332481" y="5257006"/>
            <a:ext cx="3037840" cy="10523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0FEEB5DB-81B1-388D-CD1B-0BAB3EB4E700}"/>
              </a:ext>
            </a:extLst>
          </p:cNvPr>
          <p:cNvGrpSpPr/>
          <p:nvPr/>
        </p:nvGrpSpPr>
        <p:grpSpPr>
          <a:xfrm>
            <a:off x="3531095" y="3950880"/>
            <a:ext cx="1385147" cy="881201"/>
            <a:chOff x="6315111" y="6052274"/>
            <a:chExt cx="1385147" cy="881201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E64D09B1-A232-6BC8-4F43-E3335F420E72}"/>
                </a:ext>
              </a:extLst>
            </p:cNvPr>
            <p:cNvSpPr/>
            <p:nvPr/>
          </p:nvSpPr>
          <p:spPr>
            <a:xfrm>
              <a:off x="6315111" y="6052313"/>
              <a:ext cx="799178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A41C852-5B15-CB03-7C20-4065A179F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9" name="圖片 28">
            <a:extLst>
              <a:ext uri="{FF2B5EF4-FFF2-40B4-BE49-F238E27FC236}">
                <a16:creationId xmlns:a16="http://schemas.microsoft.com/office/drawing/2014/main" id="{A6A772BF-6E6F-1F77-9A66-625E12F8C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932" y="1472243"/>
            <a:ext cx="10285385" cy="4708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9466262E-CFF0-29A5-C39C-CA704D3548DC}"/>
              </a:ext>
            </a:extLst>
          </p:cNvPr>
          <p:cNvGrpSpPr/>
          <p:nvPr/>
        </p:nvGrpSpPr>
        <p:grpSpPr>
          <a:xfrm>
            <a:off x="3842030" y="4027612"/>
            <a:ext cx="1480433" cy="881201"/>
            <a:chOff x="6219825" y="6052274"/>
            <a:chExt cx="1480433" cy="88120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F7714EE-2F0A-9488-FEA8-8551C90C37E6}"/>
                </a:ext>
              </a:extLst>
            </p:cNvPr>
            <p:cNvSpPr/>
            <p:nvPr/>
          </p:nvSpPr>
          <p:spPr>
            <a:xfrm>
              <a:off x="6219825" y="6052313"/>
              <a:ext cx="894464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4339B9C-30C6-9234-C117-100BE68D5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3C975498-85DD-E057-5A4E-24F5830484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302" y="1434984"/>
            <a:ext cx="10285388" cy="47087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993AFB89-5CCB-5C3C-2EE3-44D440F8F8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478" y="1420497"/>
            <a:ext cx="10285390" cy="47473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BEFF82E8-DFD7-D8CD-E8D5-07B08250EF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468" y="1439305"/>
            <a:ext cx="10297410" cy="47142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4" name="群組 63">
            <a:extLst>
              <a:ext uri="{FF2B5EF4-FFF2-40B4-BE49-F238E27FC236}">
                <a16:creationId xmlns:a16="http://schemas.microsoft.com/office/drawing/2014/main" id="{3F43978D-C52C-A75F-2D57-2C7140113DB9}"/>
              </a:ext>
            </a:extLst>
          </p:cNvPr>
          <p:cNvGrpSpPr/>
          <p:nvPr/>
        </p:nvGrpSpPr>
        <p:grpSpPr>
          <a:xfrm>
            <a:off x="961468" y="1422812"/>
            <a:ext cx="10398410" cy="4760522"/>
            <a:chOff x="953304" y="1396941"/>
            <a:chExt cx="10398410" cy="4760522"/>
          </a:xfrm>
        </p:grpSpPr>
        <p:pic>
          <p:nvPicPr>
            <p:cNvPr id="55" name="圖片 54">
              <a:extLst>
                <a:ext uri="{FF2B5EF4-FFF2-40B4-BE49-F238E27FC236}">
                  <a16:creationId xmlns:a16="http://schemas.microsoft.com/office/drawing/2014/main" id="{8D7EBD21-534D-1F44-F1F4-E0AA6182F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3304" y="1396941"/>
              <a:ext cx="10398410" cy="4760522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BDDBE4D-7225-8480-838F-A40B89CFA38C}"/>
                </a:ext>
              </a:extLst>
            </p:cNvPr>
            <p:cNvSpPr/>
            <p:nvPr/>
          </p:nvSpPr>
          <p:spPr>
            <a:xfrm>
              <a:off x="10134664" y="4485011"/>
              <a:ext cx="64106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0138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61F082B-77AD-6800-6820-A21FEC45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306" y="1448685"/>
            <a:ext cx="10285385" cy="4708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限制開串</a:t>
            </a: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B4E69EEE-158B-AEA9-1FCF-2FA42E460C55}"/>
              </a:ext>
            </a:extLst>
          </p:cNvPr>
          <p:cNvGrpSpPr/>
          <p:nvPr/>
        </p:nvGrpSpPr>
        <p:grpSpPr>
          <a:xfrm>
            <a:off x="10458994" y="2894342"/>
            <a:ext cx="1227039" cy="881201"/>
            <a:chOff x="6473219" y="6052274"/>
            <a:chExt cx="1227039" cy="881201"/>
          </a:xfrm>
        </p:grpSpPr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F52EC6BC-27B2-9403-7C23-BCC00FF932F2}"/>
                </a:ext>
              </a:extLst>
            </p:cNvPr>
            <p:cNvSpPr/>
            <p:nvPr/>
          </p:nvSpPr>
          <p:spPr>
            <a:xfrm>
              <a:off x="6473219" y="6052313"/>
              <a:ext cx="64106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9" name="圖片 58">
              <a:extLst>
                <a:ext uri="{FF2B5EF4-FFF2-40B4-BE49-F238E27FC236}">
                  <a16:creationId xmlns:a16="http://schemas.microsoft.com/office/drawing/2014/main" id="{FACC9E87-C14B-30EF-978D-D4F0D6616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08EECE45-96A1-13FA-654A-7D6C711F8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06" y="1448685"/>
            <a:ext cx="10285385" cy="47087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2096D22F-2CA3-7946-F49B-752A129CB04C}"/>
              </a:ext>
            </a:extLst>
          </p:cNvPr>
          <p:cNvGrpSpPr/>
          <p:nvPr/>
        </p:nvGrpSpPr>
        <p:grpSpPr>
          <a:xfrm>
            <a:off x="9634398" y="3510279"/>
            <a:ext cx="1227039" cy="881201"/>
            <a:chOff x="6473219" y="6052274"/>
            <a:chExt cx="1227039" cy="88120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5AB4B5A-3845-085E-6316-2276F5B7DB02}"/>
                </a:ext>
              </a:extLst>
            </p:cNvPr>
            <p:cNvSpPr/>
            <p:nvPr/>
          </p:nvSpPr>
          <p:spPr>
            <a:xfrm>
              <a:off x="6473219" y="6052313"/>
              <a:ext cx="64106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698598E-B920-6CEA-3F65-3110521B1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180326B-1809-CC8F-E462-B3CD7703A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6" y="1448685"/>
            <a:ext cx="10294688" cy="4713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4B5934B-B363-6A0E-07D8-22A3FFC7FE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06" y="1448685"/>
            <a:ext cx="10294688" cy="4713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60032E64-D66F-53DE-14E8-3A8F5B474EBC}"/>
              </a:ext>
            </a:extLst>
          </p:cNvPr>
          <p:cNvGrpSpPr/>
          <p:nvPr/>
        </p:nvGrpSpPr>
        <p:grpSpPr>
          <a:xfrm>
            <a:off x="6026911" y="4652022"/>
            <a:ext cx="1227039" cy="881201"/>
            <a:chOff x="6473219" y="6052274"/>
            <a:chExt cx="1227039" cy="88120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C7611923-3B6F-3FDE-5CAB-DFD4980CD13E}"/>
                </a:ext>
              </a:extLst>
            </p:cNvPr>
            <p:cNvSpPr/>
            <p:nvPr/>
          </p:nvSpPr>
          <p:spPr>
            <a:xfrm>
              <a:off x="6473219" y="6052313"/>
              <a:ext cx="641069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C258EFC9-36BB-7DBB-7CAB-F417630EE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sp>
        <p:nvSpPr>
          <p:cNvPr id="33" name="矩形 32">
            <a:extLst>
              <a:ext uri="{FF2B5EF4-FFF2-40B4-BE49-F238E27FC236}">
                <a16:creationId xmlns:a16="http://schemas.microsoft.com/office/drawing/2014/main" id="{F8E625E7-0370-1B6B-78B7-554C0DC5D88F}"/>
              </a:ext>
            </a:extLst>
          </p:cNvPr>
          <p:cNvSpPr/>
          <p:nvPr/>
        </p:nvSpPr>
        <p:spPr>
          <a:xfrm>
            <a:off x="3740679" y="3941257"/>
            <a:ext cx="1562841" cy="3749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224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公告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公告其實就是一個特別的討論區。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一個課程僅有一個公告。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預設上只有具管理權限的人可以發表文章。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17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40E2288-D6A4-C7A1-199C-996AE17B6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4869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討論區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公告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1E93877-DFE0-3B41-A76A-09995D655347}"/>
              </a:ext>
            </a:extLst>
          </p:cNvPr>
          <p:cNvGrpSpPr/>
          <p:nvPr/>
        </p:nvGrpSpPr>
        <p:grpSpPr>
          <a:xfrm>
            <a:off x="3362655" y="3959149"/>
            <a:ext cx="1783429" cy="881201"/>
            <a:chOff x="5916829" y="6052274"/>
            <a:chExt cx="1783429" cy="88120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7804CD-61F3-4E6E-CD60-A788468D974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5CBEC9-275A-4E7D-2005-3D9C451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BE81A079-E4C0-D1D9-11FB-70518DC6C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11" y="1429392"/>
            <a:ext cx="10285378" cy="4708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02459A5-BA66-28C4-6391-53A271B8FA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11" y="1429391"/>
            <a:ext cx="10285381" cy="47087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26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44319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檔案可以說是最常用的資源，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讓教師提供檔案做為課程資源，可以用來：</a:t>
            </a: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分享上課時撥放的簡報檔，例如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pdf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ppt</a:t>
            </a: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提供某些應用程式的檔案，例如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spss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的存檔</a:t>
            </a: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上傳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py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js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等檔案作為範例程式碼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若是上傳圖片、小型影片等，也可以直接顯示在網站上。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上傳時請</a:t>
            </a:r>
            <a:r>
              <a:rPr lang="zh-TW" altLang="en-US" sz="3200" b="1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注意檔案大小限制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，以不超過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30MB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為宜。</a:t>
            </a:r>
          </a:p>
        </p:txBody>
      </p:sp>
    </p:spTree>
    <p:extLst>
      <p:ext uri="{BB962C8B-B14F-4D97-AF65-F5344CB8AC3E}">
        <p14:creationId xmlns:p14="http://schemas.microsoft.com/office/powerpoint/2010/main" val="38867027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7D4E0E-E188-9559-4C0D-6215FBAD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3888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檔案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1E93877-DFE0-3B41-A76A-09995D655347}"/>
              </a:ext>
            </a:extLst>
          </p:cNvPr>
          <p:cNvGrpSpPr/>
          <p:nvPr/>
        </p:nvGrpSpPr>
        <p:grpSpPr>
          <a:xfrm>
            <a:off x="4147645" y="3429000"/>
            <a:ext cx="1783429" cy="881201"/>
            <a:chOff x="5916829" y="6052274"/>
            <a:chExt cx="1783429" cy="88120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7804CD-61F3-4E6E-CD60-A788468D974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5CBEC9-275A-4E7D-2005-3D9C451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D9FA37F4-E208-9BE0-F2A7-703E51F13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11" y="1438880"/>
            <a:ext cx="10285378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5D6CC40C-82AD-EC6B-6164-1088A1341D99}"/>
              </a:ext>
            </a:extLst>
          </p:cNvPr>
          <p:cNvGrpSpPr/>
          <p:nvPr/>
        </p:nvGrpSpPr>
        <p:grpSpPr>
          <a:xfrm>
            <a:off x="6189805" y="5697567"/>
            <a:ext cx="1783429" cy="881201"/>
            <a:chOff x="5916829" y="6052274"/>
            <a:chExt cx="1783429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ACF35A2-1E2F-DBC3-727E-B9497AE8EE8B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27182842-A564-52E8-FD76-91A1780F2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0E9A5E46-C75A-3E0C-224F-A0974279B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11" y="1411351"/>
            <a:ext cx="10285378" cy="47087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9705A059-AF61-CB52-1FA2-8925BD714048}"/>
              </a:ext>
            </a:extLst>
          </p:cNvPr>
          <p:cNvGrpSpPr/>
          <p:nvPr/>
        </p:nvGrpSpPr>
        <p:grpSpPr>
          <a:xfrm>
            <a:off x="5345105" y="5289417"/>
            <a:ext cx="995879" cy="881201"/>
            <a:chOff x="6704379" y="6052274"/>
            <a:chExt cx="995879" cy="88120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56F7EB6-3E67-F336-DB9D-A62191AB08B5}"/>
                </a:ext>
              </a:extLst>
            </p:cNvPr>
            <p:cNvSpPr/>
            <p:nvPr/>
          </p:nvSpPr>
          <p:spPr>
            <a:xfrm>
              <a:off x="6704379" y="6052313"/>
              <a:ext cx="40991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991C7C5C-107C-FC38-3E01-9EAB9BF77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6A645FAD-F433-7670-FC25-C9198769F7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586" y="1427835"/>
            <a:ext cx="10285381" cy="47087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4813B1FE-DC31-CE7D-2725-E1ECD0F43BE5}"/>
              </a:ext>
            </a:extLst>
          </p:cNvPr>
          <p:cNvGrpSpPr/>
          <p:nvPr/>
        </p:nvGrpSpPr>
        <p:grpSpPr>
          <a:xfrm>
            <a:off x="4598758" y="3175915"/>
            <a:ext cx="1783429" cy="881201"/>
            <a:chOff x="5916829" y="6052274"/>
            <a:chExt cx="1783429" cy="881201"/>
          </a:xfrm>
        </p:grpSpPr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F930D057-3DC3-16B6-D1B3-841F25A580D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96CD90F-1D9A-FB7B-2120-719F71AFC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198BB739-B1E5-47EA-6EB2-6DA040DD3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586" y="1406429"/>
            <a:ext cx="10332136" cy="47301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771566A1-2CF2-77A5-8EC0-63CCE95F0E0C}"/>
              </a:ext>
            </a:extLst>
          </p:cNvPr>
          <p:cNvGrpSpPr/>
          <p:nvPr/>
        </p:nvGrpSpPr>
        <p:grpSpPr>
          <a:xfrm>
            <a:off x="6333858" y="5191360"/>
            <a:ext cx="1783429" cy="881201"/>
            <a:chOff x="5916829" y="6052274"/>
            <a:chExt cx="1783429" cy="881201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AF6D60DA-7EE4-0837-8C55-EF009F65179B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8061596A-555A-8B6D-7C50-0772D1537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0" name="圖片 29">
            <a:extLst>
              <a:ext uri="{FF2B5EF4-FFF2-40B4-BE49-F238E27FC236}">
                <a16:creationId xmlns:a16="http://schemas.microsoft.com/office/drawing/2014/main" id="{00D7EA5E-475D-D6A6-C33B-FE2B227DE6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7278" y="1395384"/>
            <a:ext cx="10356259" cy="474122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506DD95F-D7B4-FF38-0DAB-1951CF44FF81}"/>
              </a:ext>
            </a:extLst>
          </p:cNvPr>
          <p:cNvSpPr/>
          <p:nvPr/>
        </p:nvSpPr>
        <p:spPr>
          <a:xfrm>
            <a:off x="5483780" y="2382806"/>
            <a:ext cx="1752305" cy="661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1218BF72-D1DC-C813-188C-7E161B4DB9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8463" y="1395384"/>
            <a:ext cx="10356262" cy="47412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4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網址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本資源可以在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中設置連結，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學生可以方便的找到老師所設置的教學資源。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可以用來放置如百科頁面、新聞頁面、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git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儲存庫等。</a:t>
            </a:r>
          </a:p>
          <a:p>
            <a:pPr marL="12700" algn="just">
              <a:tabLst>
                <a:tab pos="354965" algn="l"/>
              </a:tabLst>
            </a:pPr>
            <a:endParaRPr lang="zh-TW" altLang="en-US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*部分網頁可能會拒絕內嵌頁面的連線，此時會新開視窗。</a:t>
            </a:r>
          </a:p>
        </p:txBody>
      </p:sp>
    </p:spTree>
    <p:extLst>
      <p:ext uri="{BB962C8B-B14F-4D97-AF65-F5344CB8AC3E}">
        <p14:creationId xmlns:p14="http://schemas.microsoft.com/office/powerpoint/2010/main" val="3573017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7D4E0E-E188-9559-4C0D-6215FBAD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3888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網址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1E93877-DFE0-3B41-A76A-09995D655347}"/>
              </a:ext>
            </a:extLst>
          </p:cNvPr>
          <p:cNvGrpSpPr/>
          <p:nvPr/>
        </p:nvGrpSpPr>
        <p:grpSpPr>
          <a:xfrm>
            <a:off x="4178125" y="4058920"/>
            <a:ext cx="1783429" cy="881201"/>
            <a:chOff x="5916829" y="6052274"/>
            <a:chExt cx="1783429" cy="88120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7804CD-61F3-4E6E-CD60-A788468D974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5CBEC9-275A-4E7D-2005-3D9C451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C581CEC3-F8F3-BC2C-6D5B-C8BF419DD608}"/>
              </a:ext>
            </a:extLst>
          </p:cNvPr>
          <p:cNvGrpSpPr/>
          <p:nvPr/>
        </p:nvGrpSpPr>
        <p:grpSpPr>
          <a:xfrm>
            <a:off x="8916582" y="3259167"/>
            <a:ext cx="962835" cy="881201"/>
            <a:chOff x="6737423" y="6052274"/>
            <a:chExt cx="962835" cy="88120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20DD983-9D07-6027-0654-3DA54AC9CCE5}"/>
                </a:ext>
              </a:extLst>
            </p:cNvPr>
            <p:cNvSpPr/>
            <p:nvPr/>
          </p:nvSpPr>
          <p:spPr>
            <a:xfrm>
              <a:off x="6737423" y="6052313"/>
              <a:ext cx="376865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6F5463D9-F92F-EB15-BC80-429FDCF2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2A821D71-4F8D-8698-9331-EC2D2BB85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3" y="1438880"/>
            <a:ext cx="10264654" cy="46992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5D6CC40C-82AD-EC6B-6164-1088A1341D99}"/>
              </a:ext>
            </a:extLst>
          </p:cNvPr>
          <p:cNvGrpSpPr/>
          <p:nvPr/>
        </p:nvGrpSpPr>
        <p:grpSpPr>
          <a:xfrm>
            <a:off x="6189805" y="5697567"/>
            <a:ext cx="1783429" cy="881201"/>
            <a:chOff x="5916829" y="6052274"/>
            <a:chExt cx="1783429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ACF35A2-1E2F-DBC3-727E-B9497AE8EE8B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27182842-A564-52E8-FD76-91A1780F2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4" name="圖片 13">
            <a:extLst>
              <a:ext uri="{FF2B5EF4-FFF2-40B4-BE49-F238E27FC236}">
                <a16:creationId xmlns:a16="http://schemas.microsoft.com/office/drawing/2014/main" id="{2BD35CC7-E0C8-9855-C1F2-311E15855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1" y="1438877"/>
            <a:ext cx="10264659" cy="46992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C1262C09-3DC1-658A-C27C-7B29B3AAD408}"/>
              </a:ext>
            </a:extLst>
          </p:cNvPr>
          <p:cNvSpPr/>
          <p:nvPr/>
        </p:nvSpPr>
        <p:spPr>
          <a:xfrm>
            <a:off x="5298090" y="3365274"/>
            <a:ext cx="3906870" cy="3749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25A886F-39A3-8D27-BA8E-9B84AAF3CBCB}"/>
              </a:ext>
            </a:extLst>
          </p:cNvPr>
          <p:cNvGrpSpPr/>
          <p:nvPr/>
        </p:nvGrpSpPr>
        <p:grpSpPr>
          <a:xfrm>
            <a:off x="3334493" y="5673300"/>
            <a:ext cx="1783429" cy="881201"/>
            <a:chOff x="5916829" y="6052274"/>
            <a:chExt cx="1783429" cy="881201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04A72C1-DB32-3146-256A-9BB402D30EEE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C584258-0C81-C156-59A5-86DFFCE3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A2C61C4A-8966-9FEA-CEA3-5D0C3573B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10" y="1429392"/>
            <a:ext cx="10285377" cy="470877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10ABC5C2-20E9-1DA1-C71E-21225E300C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3310" y="1429390"/>
            <a:ext cx="10285381" cy="47087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477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頁面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頁面是一個提供老師自由編輯的空間，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可以透過所見即得的編輯器，在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中紀錄、寫文章。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也可以透過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HTML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語法，為頁面嵌入網頁元素。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本次將使用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的「媒體」嵌入功能，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講解如何嵌入外部影片。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791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6160" y="500062"/>
            <a:ext cx="10327640" cy="1325563"/>
          </a:xfrm>
        </p:spPr>
        <p:txBody>
          <a:bodyPr/>
          <a:lstStyle/>
          <a:p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 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缺點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技術門檻較高：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需要用戶具備一定的電腦技術基礎，因為設置和管理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需要一定的技術知識和經驗，對於沒有這方面背景的人來說，可能會有一定的學習曲線。</a:t>
            </a:r>
          </a:p>
          <a:p>
            <a:pPr lvl="0">
              <a:lnSpc>
                <a:spcPct val="10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界面較為複雜：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的操作界面相對複雜，尤其是對於初學者來說，可能需要花費一定的時間來熟悉它的操作。</a:t>
            </a:r>
          </a:p>
          <a:p>
            <a:pPr lvl="0">
              <a:lnSpc>
                <a:spcPct val="100000"/>
              </a:lnSpc>
            </a:pPr>
            <a:r>
              <a:rPr lang="zh-TW" altLang="zh-TW" b="1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需要耗費資源：</a:t>
            </a:r>
            <a:r>
              <a:rPr lang="en-US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zh-TW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需要在伺服器上運行，並且需要一定的硬體配置，如果不具備相應的硬體資源，可能會對系統的效能和穩定性造成影響。</a:t>
            </a:r>
          </a:p>
          <a:p>
            <a:pPr>
              <a:lnSpc>
                <a:spcPct val="100000"/>
              </a:lnSpc>
            </a:pPr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fld>
            <a:endParaRPr lang="zh-TW" altLang="en-US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4878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C7D4E0E-E188-9559-4C0D-6215FBADB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3888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頁面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51E93877-DFE0-3B41-A76A-09995D655347}"/>
              </a:ext>
            </a:extLst>
          </p:cNvPr>
          <p:cNvGrpSpPr/>
          <p:nvPr/>
        </p:nvGrpSpPr>
        <p:grpSpPr>
          <a:xfrm>
            <a:off x="4157805" y="4384040"/>
            <a:ext cx="1783429" cy="881201"/>
            <a:chOff x="5916829" y="6052274"/>
            <a:chExt cx="1783429" cy="881201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D7804CD-61F3-4E6E-CD60-A788468D974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B5CBEC9-275A-4E7D-2005-3D9C45166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0F346340-92E8-8C8D-C4F2-688425A62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30" y="1438880"/>
            <a:ext cx="10264659" cy="46992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5D6CC40C-82AD-EC6B-6164-1088A1341D99}"/>
              </a:ext>
            </a:extLst>
          </p:cNvPr>
          <p:cNvGrpSpPr/>
          <p:nvPr/>
        </p:nvGrpSpPr>
        <p:grpSpPr>
          <a:xfrm>
            <a:off x="6189805" y="5697567"/>
            <a:ext cx="1783429" cy="881201"/>
            <a:chOff x="5916829" y="6052274"/>
            <a:chExt cx="1783429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ACF35A2-1E2F-DBC3-727E-B9497AE8EE8B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27182842-A564-52E8-FD76-91A1780F2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F154B70D-C3E8-2EAD-D741-0F6352919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30" y="1438876"/>
            <a:ext cx="10264663" cy="46992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C581CEC3-F8F3-BC2C-6D5B-C8BF419DD608}"/>
              </a:ext>
            </a:extLst>
          </p:cNvPr>
          <p:cNvGrpSpPr/>
          <p:nvPr/>
        </p:nvGrpSpPr>
        <p:grpSpPr>
          <a:xfrm>
            <a:off x="8916582" y="3259167"/>
            <a:ext cx="962835" cy="881201"/>
            <a:chOff x="6737423" y="6052274"/>
            <a:chExt cx="962835" cy="881201"/>
          </a:xfrm>
        </p:grpSpPr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A20DD983-9D07-6027-0654-3DA54AC9CCE5}"/>
                </a:ext>
              </a:extLst>
            </p:cNvPr>
            <p:cNvSpPr/>
            <p:nvPr/>
          </p:nvSpPr>
          <p:spPr>
            <a:xfrm>
              <a:off x="6737423" y="6052313"/>
              <a:ext cx="376865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6F5463D9-F92F-EB15-BC80-429FDCF2D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33" name="圖片 32">
            <a:extLst>
              <a:ext uri="{FF2B5EF4-FFF2-40B4-BE49-F238E27FC236}">
                <a16:creationId xmlns:a16="http://schemas.microsoft.com/office/drawing/2014/main" id="{E93B9F18-5C9B-BEA8-500F-6597A9228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708" y="1433790"/>
            <a:ext cx="10264669" cy="4699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9615091E-ECBF-E645-3F7F-3255F711BDC8}"/>
              </a:ext>
            </a:extLst>
          </p:cNvPr>
          <p:cNvSpPr/>
          <p:nvPr/>
        </p:nvSpPr>
        <p:spPr>
          <a:xfrm>
            <a:off x="3714838" y="3502875"/>
            <a:ext cx="3842472" cy="5611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25D70E31-2459-5C76-7121-B81DC431E9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30" y="1428705"/>
            <a:ext cx="10264669" cy="46992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34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增加課程活動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作業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3447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如同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WM5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一樣，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也提供了作業上傳的平台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老師可以設定作業，並且：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提供範本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指定繳交期限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指定作業型態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副檔名</a:t>
            </a:r>
            <a:r>
              <a:rPr lang="en-US" altLang="zh-TW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為作業評分並用以計算學期分數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29216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213EF13-60DD-706F-52E2-4BF40860A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26" y="1432666"/>
            <a:ext cx="10264671" cy="46992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增加課程活動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作業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F85457E2-8AD1-9F14-0B5A-D6D86B40FDED}"/>
              </a:ext>
            </a:extLst>
          </p:cNvPr>
          <p:cNvGrpSpPr/>
          <p:nvPr/>
        </p:nvGrpSpPr>
        <p:grpSpPr>
          <a:xfrm>
            <a:off x="4178125" y="4366607"/>
            <a:ext cx="1783429" cy="881201"/>
            <a:chOff x="5916829" y="6052274"/>
            <a:chExt cx="1783429" cy="881201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C0E37EDE-E518-FFA0-6CF0-2EF098E6D74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7DCDD0B8-FC4B-AF98-B0E6-71F90F0D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59B331E-7344-C781-C7C9-98D93AA1D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26" y="1432665"/>
            <a:ext cx="10264672" cy="46992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9E2784CC-AF24-5F92-C416-5044433A63CD}"/>
              </a:ext>
            </a:extLst>
          </p:cNvPr>
          <p:cNvGrpSpPr/>
          <p:nvPr/>
        </p:nvGrpSpPr>
        <p:grpSpPr>
          <a:xfrm>
            <a:off x="6096000" y="5688241"/>
            <a:ext cx="1783429" cy="881201"/>
            <a:chOff x="5916829" y="6052274"/>
            <a:chExt cx="1783429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4A98F41-AD63-F34D-8436-F5DD85ECE9F8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F849DAC-D531-AFD2-C12A-5CEC6B3F1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B260CA78-6926-BAF6-3D46-F0B372EDAF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038" y="1429545"/>
            <a:ext cx="10264672" cy="46992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69820BB1-7F81-058A-433B-0D29108AE6C1}"/>
              </a:ext>
            </a:extLst>
          </p:cNvPr>
          <p:cNvGrpSpPr/>
          <p:nvPr/>
        </p:nvGrpSpPr>
        <p:grpSpPr>
          <a:xfrm>
            <a:off x="10756055" y="3216919"/>
            <a:ext cx="1335807" cy="1873548"/>
            <a:chOff x="2581865" y="4819745"/>
            <a:chExt cx="1335807" cy="187354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0F9C8D3-2CA8-5366-4D35-75E969FD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865" y="4819745"/>
              <a:ext cx="1335807" cy="133580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5E2D287-3001-8C4D-04F2-04676C86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254" y="5812092"/>
              <a:ext cx="881201" cy="881201"/>
            </a:xfrm>
            <a:prstGeom prst="rect">
              <a:avLst/>
            </a:prstGeom>
          </p:spPr>
        </p:pic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73473B6A-F1D5-DEC3-8C36-6266042C29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26" y="1438872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F64653F-04EC-542C-4611-96938CCFB127}"/>
              </a:ext>
            </a:extLst>
          </p:cNvPr>
          <p:cNvSpPr/>
          <p:nvPr/>
        </p:nvSpPr>
        <p:spPr>
          <a:xfrm>
            <a:off x="3434016" y="1903082"/>
            <a:ext cx="3352864" cy="1876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D86CCDA-2826-451C-0425-630552B2E61E}"/>
              </a:ext>
            </a:extLst>
          </p:cNvPr>
          <p:cNvSpPr/>
          <p:nvPr/>
        </p:nvSpPr>
        <p:spPr>
          <a:xfrm>
            <a:off x="3434016" y="4015960"/>
            <a:ext cx="5659184" cy="21128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CB517DAF-9FEA-95B6-1307-DC1E284C14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024" y="1438872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39ED516D-E078-AB49-3B5C-FACA01126E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024" y="1429543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6052BB08-47EE-7F4E-DC36-A1E4203C4F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4024" y="1429543"/>
            <a:ext cx="10264671" cy="46992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B4726727-6497-2DCA-A0DB-812635F63566}"/>
              </a:ext>
            </a:extLst>
          </p:cNvPr>
          <p:cNvGrpSpPr/>
          <p:nvPr/>
        </p:nvGrpSpPr>
        <p:grpSpPr>
          <a:xfrm>
            <a:off x="4447017" y="4839810"/>
            <a:ext cx="1197869" cy="881201"/>
            <a:chOff x="6502389" y="6052274"/>
            <a:chExt cx="1197869" cy="881201"/>
          </a:xfrm>
        </p:grpSpPr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4FCD425F-9CF4-1C40-DD58-DA752D890FCF}"/>
                </a:ext>
              </a:extLst>
            </p:cNvPr>
            <p:cNvSpPr/>
            <p:nvPr/>
          </p:nvSpPr>
          <p:spPr>
            <a:xfrm>
              <a:off x="6502389" y="6052313"/>
              <a:ext cx="61190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624A09EE-5338-EA3C-29B0-AE15C87E0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2" name="圖片 41">
            <a:extLst>
              <a:ext uri="{FF2B5EF4-FFF2-40B4-BE49-F238E27FC236}">
                <a16:creationId xmlns:a16="http://schemas.microsoft.com/office/drawing/2014/main" id="{8FA7B1C3-BBD2-CB08-3D49-4D65BD0E7A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9806" y="1438872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256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31" grpId="0" animBg="1"/>
      <p:bldP spid="31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增加課程活動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測驗卷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測驗卷可以讓老師建立線上考題，並且：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設定答案後，自動評分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設定作答限制，例如可以進行幾次測驗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將成績用來計算學期分數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5335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75F06BF-3090-CDC0-15BF-39F8B6383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26" y="1429545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增加課程活動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測驗卷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9E2784CC-AF24-5F92-C416-5044433A63CD}"/>
              </a:ext>
            </a:extLst>
          </p:cNvPr>
          <p:cNvGrpSpPr/>
          <p:nvPr/>
        </p:nvGrpSpPr>
        <p:grpSpPr>
          <a:xfrm>
            <a:off x="4312571" y="2556600"/>
            <a:ext cx="1783429" cy="881201"/>
            <a:chOff x="5916829" y="6052274"/>
            <a:chExt cx="1783429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4A98F41-AD63-F34D-8436-F5DD85ECE9F8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EF849DAC-D531-AFD2-C12A-5CEC6B3F1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69820BB1-7F81-058A-433B-0D29108AE6C1}"/>
              </a:ext>
            </a:extLst>
          </p:cNvPr>
          <p:cNvGrpSpPr/>
          <p:nvPr/>
        </p:nvGrpSpPr>
        <p:grpSpPr>
          <a:xfrm>
            <a:off x="10756055" y="3216919"/>
            <a:ext cx="1335807" cy="1873548"/>
            <a:chOff x="2581865" y="4819745"/>
            <a:chExt cx="1335807" cy="1873548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40F9C8D3-2CA8-5366-4D35-75E969FD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865" y="4819745"/>
              <a:ext cx="1335807" cy="1335807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5E2D287-3001-8C4D-04F2-04676C86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254" y="5812092"/>
              <a:ext cx="881201" cy="881201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7673A7C-A944-5349-AA87-2F8871121035}"/>
              </a:ext>
            </a:extLst>
          </p:cNvPr>
          <p:cNvGrpSpPr/>
          <p:nvPr/>
        </p:nvGrpSpPr>
        <p:grpSpPr>
          <a:xfrm>
            <a:off x="5974080" y="5688240"/>
            <a:ext cx="1783429" cy="881201"/>
            <a:chOff x="5916829" y="6052274"/>
            <a:chExt cx="1783429" cy="88120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A3B827A-BFA2-8FB1-8435-F3EF326D9F63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4ECD205D-B511-F320-FA2A-03B4DCC7F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5" name="圖片 24">
            <a:extLst>
              <a:ext uri="{FF2B5EF4-FFF2-40B4-BE49-F238E27FC236}">
                <a16:creationId xmlns:a16="http://schemas.microsoft.com/office/drawing/2014/main" id="{91342707-D065-DF37-A8C2-7DB4BD5A3F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026" y="1429544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C701E2B2-5199-EE15-D6B9-D8A56810EC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026" y="1439033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F44BF303-F0B7-09C2-75DC-D2E687E9B23B}"/>
              </a:ext>
            </a:extLst>
          </p:cNvPr>
          <p:cNvSpPr/>
          <p:nvPr/>
        </p:nvSpPr>
        <p:spPr>
          <a:xfrm>
            <a:off x="3241364" y="1810359"/>
            <a:ext cx="5404796" cy="22536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2B8FF3E-722D-7575-C6F2-96CE3FFD1DC2}"/>
              </a:ext>
            </a:extLst>
          </p:cNvPr>
          <p:cNvSpPr/>
          <p:nvPr/>
        </p:nvSpPr>
        <p:spPr>
          <a:xfrm>
            <a:off x="3241364" y="4137791"/>
            <a:ext cx="5404796" cy="19254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3" name="圖片 42">
            <a:extLst>
              <a:ext uri="{FF2B5EF4-FFF2-40B4-BE49-F238E27FC236}">
                <a16:creationId xmlns:a16="http://schemas.microsoft.com/office/drawing/2014/main" id="{CEDE0FC5-56D4-C25D-E28E-4457049A3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26" y="1438872"/>
            <a:ext cx="10264674" cy="46992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44" name="群組 43">
            <a:extLst>
              <a:ext uri="{FF2B5EF4-FFF2-40B4-BE49-F238E27FC236}">
                <a16:creationId xmlns:a16="http://schemas.microsoft.com/office/drawing/2014/main" id="{9F8F8F46-5F05-B1F2-AEF0-E3B6E8234736}"/>
              </a:ext>
            </a:extLst>
          </p:cNvPr>
          <p:cNvGrpSpPr/>
          <p:nvPr/>
        </p:nvGrpSpPr>
        <p:grpSpPr>
          <a:xfrm>
            <a:off x="6443058" y="5321430"/>
            <a:ext cx="1783429" cy="881201"/>
            <a:chOff x="5916829" y="6052274"/>
            <a:chExt cx="1783429" cy="881201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E06A363E-DBFA-F51A-3E09-AA7A5D13B08C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84A86415-78F7-5DFB-B3D6-949FC7431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DE3C5840-F4EA-BC9C-9167-FB8CCDE95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026" y="1429382"/>
            <a:ext cx="10265026" cy="46994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49" name="群組 48">
            <a:extLst>
              <a:ext uri="{FF2B5EF4-FFF2-40B4-BE49-F238E27FC236}">
                <a16:creationId xmlns:a16="http://schemas.microsoft.com/office/drawing/2014/main" id="{60342BC7-CD4A-8766-A817-380BAA484EC6}"/>
              </a:ext>
            </a:extLst>
          </p:cNvPr>
          <p:cNvGrpSpPr/>
          <p:nvPr/>
        </p:nvGrpSpPr>
        <p:grpSpPr>
          <a:xfrm>
            <a:off x="10357850" y="4018981"/>
            <a:ext cx="1252277" cy="881201"/>
            <a:chOff x="6447981" y="6052274"/>
            <a:chExt cx="1252277" cy="881201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225CC07C-D007-A2AF-A658-D793F1B5DDA8}"/>
                </a:ext>
              </a:extLst>
            </p:cNvPr>
            <p:cNvSpPr/>
            <p:nvPr/>
          </p:nvSpPr>
          <p:spPr>
            <a:xfrm>
              <a:off x="6447981" y="6052313"/>
              <a:ext cx="666307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1" name="圖片 50">
              <a:extLst>
                <a:ext uri="{FF2B5EF4-FFF2-40B4-BE49-F238E27FC236}">
                  <a16:creationId xmlns:a16="http://schemas.microsoft.com/office/drawing/2014/main" id="{7CB4E096-68E3-4F3F-17ED-2E294D13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53" name="圖片 52">
            <a:extLst>
              <a:ext uri="{FF2B5EF4-FFF2-40B4-BE49-F238E27FC236}">
                <a16:creationId xmlns:a16="http://schemas.microsoft.com/office/drawing/2014/main" id="{11A1FB74-9E60-BD07-7B2F-3566EF4E4F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026" y="1438710"/>
            <a:ext cx="10265026" cy="46994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54" name="群組 53">
            <a:extLst>
              <a:ext uri="{FF2B5EF4-FFF2-40B4-BE49-F238E27FC236}">
                <a16:creationId xmlns:a16="http://schemas.microsoft.com/office/drawing/2014/main" id="{BA007A77-4851-84F7-06E7-BC0EE666F6E0}"/>
              </a:ext>
            </a:extLst>
          </p:cNvPr>
          <p:cNvGrpSpPr/>
          <p:nvPr/>
        </p:nvGrpSpPr>
        <p:grpSpPr>
          <a:xfrm>
            <a:off x="9595331" y="4192709"/>
            <a:ext cx="1783429" cy="881201"/>
            <a:chOff x="5916829" y="6052274"/>
            <a:chExt cx="1783429" cy="881201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730859C7-3655-F916-9D5A-75DAD03DDAB4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56" name="圖片 55">
              <a:extLst>
                <a:ext uri="{FF2B5EF4-FFF2-40B4-BE49-F238E27FC236}">
                  <a16:creationId xmlns:a16="http://schemas.microsoft.com/office/drawing/2014/main" id="{E12BC3E0-7F4F-BE81-3D4C-7F5A5BFE0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58" name="圖片 57">
            <a:extLst>
              <a:ext uri="{FF2B5EF4-FFF2-40B4-BE49-F238E27FC236}">
                <a16:creationId xmlns:a16="http://schemas.microsoft.com/office/drawing/2014/main" id="{633B41F1-3D56-E4F0-F285-5C952B1EF0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674" y="1438547"/>
            <a:ext cx="10265558" cy="4699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59" name="群組 58">
            <a:extLst>
              <a:ext uri="{FF2B5EF4-FFF2-40B4-BE49-F238E27FC236}">
                <a16:creationId xmlns:a16="http://schemas.microsoft.com/office/drawing/2014/main" id="{31C1FB6D-D9ED-8A9E-3BCC-6F34D2FE4FFE}"/>
              </a:ext>
            </a:extLst>
          </p:cNvPr>
          <p:cNvGrpSpPr/>
          <p:nvPr/>
        </p:nvGrpSpPr>
        <p:grpSpPr>
          <a:xfrm>
            <a:off x="6297689" y="5515210"/>
            <a:ext cx="1488197" cy="881201"/>
            <a:chOff x="6212061" y="6052274"/>
            <a:chExt cx="1488197" cy="881201"/>
          </a:xfrm>
        </p:grpSpPr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5EACECB5-1A78-A26B-D2B2-9B8B5115F88B}"/>
                </a:ext>
              </a:extLst>
            </p:cNvPr>
            <p:cNvSpPr/>
            <p:nvPr/>
          </p:nvSpPr>
          <p:spPr>
            <a:xfrm>
              <a:off x="6212061" y="6052313"/>
              <a:ext cx="902227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909D1BB9-023A-2683-1DCA-7C69525B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63" name="圖片 62">
            <a:extLst>
              <a:ext uri="{FF2B5EF4-FFF2-40B4-BE49-F238E27FC236}">
                <a16:creationId xmlns:a16="http://schemas.microsoft.com/office/drawing/2014/main" id="{EE161EDD-CDE4-23C2-1E87-31F94DE00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3221" y="1429138"/>
            <a:ext cx="10265558" cy="4699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3E6B4F6-99D5-A287-E806-64C5CCA9469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2689" y="1429137"/>
            <a:ext cx="10265558" cy="4699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2B05DEF6-5499-FFA4-1664-989E98BDC3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2157" y="1438465"/>
            <a:ext cx="10265561" cy="46997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202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增加課程活動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回饋單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本模組可以讓老師建立回饋單，用來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收集同學們對於課程的意見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27050" indent="-514350" algn="just">
              <a:buFont typeface="+mj-lt"/>
              <a:buAutoNum type="arabicPeriod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進行一些量表的填寫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712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圖片 63">
            <a:extLst>
              <a:ext uri="{FF2B5EF4-FFF2-40B4-BE49-F238E27FC236}">
                <a16:creationId xmlns:a16="http://schemas.microsoft.com/office/drawing/2014/main" id="{E27AC954-DF97-6290-AF18-30D75FEF5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3846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增加課程活動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回饋單</a:t>
            </a: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4074EE27-1094-DFA0-F567-E0DF0E7EF56F}"/>
              </a:ext>
            </a:extLst>
          </p:cNvPr>
          <p:cNvGrpSpPr/>
          <p:nvPr/>
        </p:nvGrpSpPr>
        <p:grpSpPr>
          <a:xfrm>
            <a:off x="4322935" y="3338590"/>
            <a:ext cx="1783429" cy="881201"/>
            <a:chOff x="5916829" y="6052274"/>
            <a:chExt cx="1783429" cy="881201"/>
          </a:xfrm>
        </p:grpSpPr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8F3C09DC-15F2-7944-3CD3-95D477BB494A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9" name="圖片 68">
              <a:extLst>
                <a:ext uri="{FF2B5EF4-FFF2-40B4-BE49-F238E27FC236}">
                  <a16:creationId xmlns:a16="http://schemas.microsoft.com/office/drawing/2014/main" id="{42B4B2BC-FD1F-41BA-A488-111020E58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AA86DF92-E096-E934-6B91-3D88A886E134}"/>
              </a:ext>
            </a:extLst>
          </p:cNvPr>
          <p:cNvGrpSpPr/>
          <p:nvPr/>
        </p:nvGrpSpPr>
        <p:grpSpPr>
          <a:xfrm>
            <a:off x="6145675" y="5688237"/>
            <a:ext cx="1783429" cy="881201"/>
            <a:chOff x="5916829" y="6052274"/>
            <a:chExt cx="1783429" cy="881201"/>
          </a:xfrm>
        </p:grpSpPr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764A0276-2FC2-06F6-4A1B-EBEAC2990D85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AC34F0C1-04DC-C325-CF33-9665574C7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73" name="圖片 72">
            <a:extLst>
              <a:ext uri="{FF2B5EF4-FFF2-40B4-BE49-F238E27FC236}">
                <a16:creationId xmlns:a16="http://schemas.microsoft.com/office/drawing/2014/main" id="{AF3D478E-68A0-F42D-06BC-0BCA066CB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3846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4" name="群組 73">
            <a:extLst>
              <a:ext uri="{FF2B5EF4-FFF2-40B4-BE49-F238E27FC236}">
                <a16:creationId xmlns:a16="http://schemas.microsoft.com/office/drawing/2014/main" id="{69820BB1-7F81-058A-433B-0D29108AE6C1}"/>
              </a:ext>
            </a:extLst>
          </p:cNvPr>
          <p:cNvGrpSpPr/>
          <p:nvPr/>
        </p:nvGrpSpPr>
        <p:grpSpPr>
          <a:xfrm>
            <a:off x="10856193" y="3497347"/>
            <a:ext cx="1335807" cy="1873548"/>
            <a:chOff x="2581865" y="4819745"/>
            <a:chExt cx="1335807" cy="1873548"/>
          </a:xfrm>
        </p:grpSpPr>
        <p:pic>
          <p:nvPicPr>
            <p:cNvPr id="75" name="圖片 74">
              <a:extLst>
                <a:ext uri="{FF2B5EF4-FFF2-40B4-BE49-F238E27FC236}">
                  <a16:creationId xmlns:a16="http://schemas.microsoft.com/office/drawing/2014/main" id="{40F9C8D3-2CA8-5366-4D35-75E969FDF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81865" y="4819745"/>
              <a:ext cx="1335807" cy="1335807"/>
            </a:xfrm>
            <a:prstGeom prst="rect">
              <a:avLst/>
            </a:prstGeom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95E2D287-3001-8C4D-04F2-04676C86B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8254" y="5812092"/>
              <a:ext cx="881201" cy="881201"/>
            </a:xfrm>
            <a:prstGeom prst="rect">
              <a:avLst/>
            </a:prstGeom>
          </p:spPr>
        </p:pic>
      </p:grpSp>
      <p:pic>
        <p:nvPicPr>
          <p:cNvPr id="77" name="圖片 76">
            <a:extLst>
              <a:ext uri="{FF2B5EF4-FFF2-40B4-BE49-F238E27FC236}">
                <a16:creationId xmlns:a16="http://schemas.microsoft.com/office/drawing/2014/main" id="{0190CDD5-7FBF-8CB4-4313-FE4F89D06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033" y="1438465"/>
            <a:ext cx="10264685" cy="46993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1920C27E-9E2E-EFEE-4086-8EFD14118F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32" y="1438462"/>
            <a:ext cx="10264685" cy="46993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9" name="群組 78">
            <a:extLst>
              <a:ext uri="{FF2B5EF4-FFF2-40B4-BE49-F238E27FC236}">
                <a16:creationId xmlns:a16="http://schemas.microsoft.com/office/drawing/2014/main" id="{60342BC7-CD4A-8766-A817-380BAA484EC6}"/>
              </a:ext>
            </a:extLst>
          </p:cNvPr>
          <p:cNvGrpSpPr/>
          <p:nvPr/>
        </p:nvGrpSpPr>
        <p:grpSpPr>
          <a:xfrm>
            <a:off x="1710007" y="4105377"/>
            <a:ext cx="1252277" cy="881201"/>
            <a:chOff x="6447981" y="6052274"/>
            <a:chExt cx="1252277" cy="881201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225CC07C-D007-A2AF-A658-D793F1B5DDA8}"/>
                </a:ext>
              </a:extLst>
            </p:cNvPr>
            <p:cNvSpPr/>
            <p:nvPr/>
          </p:nvSpPr>
          <p:spPr>
            <a:xfrm>
              <a:off x="6447981" y="6052313"/>
              <a:ext cx="666307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81" name="圖片 80">
              <a:extLst>
                <a:ext uri="{FF2B5EF4-FFF2-40B4-BE49-F238E27FC236}">
                  <a16:creationId xmlns:a16="http://schemas.microsoft.com/office/drawing/2014/main" id="{7CB4E096-68E3-4F3F-17ED-2E294D131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82" name="圖片 81">
            <a:extLst>
              <a:ext uri="{FF2B5EF4-FFF2-40B4-BE49-F238E27FC236}">
                <a16:creationId xmlns:a16="http://schemas.microsoft.com/office/drawing/2014/main" id="{A05F4857-8DF8-A70F-81AD-2BCB4D6376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031" y="1438461"/>
            <a:ext cx="10264685" cy="46993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83" name="群組 82">
            <a:extLst>
              <a:ext uri="{FF2B5EF4-FFF2-40B4-BE49-F238E27FC236}">
                <a16:creationId xmlns:a16="http://schemas.microsoft.com/office/drawing/2014/main" id="{92264B37-50E5-44F3-5FC8-1898AC4E340A}"/>
              </a:ext>
            </a:extLst>
          </p:cNvPr>
          <p:cNvGrpSpPr/>
          <p:nvPr/>
        </p:nvGrpSpPr>
        <p:grpSpPr>
          <a:xfrm>
            <a:off x="2213583" y="4489694"/>
            <a:ext cx="1783429" cy="881201"/>
            <a:chOff x="5916829" y="6052274"/>
            <a:chExt cx="1783429" cy="881201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82CE116E-A478-93BA-19F8-1C856695540F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85" name="圖片 84">
              <a:extLst>
                <a:ext uri="{FF2B5EF4-FFF2-40B4-BE49-F238E27FC236}">
                  <a16:creationId xmlns:a16="http://schemas.microsoft.com/office/drawing/2014/main" id="{A062951C-1DBB-907C-B613-E555487A4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86" name="圖片 85">
            <a:extLst>
              <a:ext uri="{FF2B5EF4-FFF2-40B4-BE49-F238E27FC236}">
                <a16:creationId xmlns:a16="http://schemas.microsoft.com/office/drawing/2014/main" id="{E1021F41-658B-E052-6973-B98E19B795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833" y="1448287"/>
            <a:ext cx="10285080" cy="47086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87" name="群組 86">
            <a:extLst>
              <a:ext uri="{FF2B5EF4-FFF2-40B4-BE49-F238E27FC236}">
                <a16:creationId xmlns:a16="http://schemas.microsoft.com/office/drawing/2014/main" id="{104C26AD-9FE8-8196-33D7-265612975E98}"/>
              </a:ext>
            </a:extLst>
          </p:cNvPr>
          <p:cNvGrpSpPr/>
          <p:nvPr/>
        </p:nvGrpSpPr>
        <p:grpSpPr>
          <a:xfrm>
            <a:off x="3739094" y="5716324"/>
            <a:ext cx="1182571" cy="881201"/>
            <a:chOff x="6517687" y="6052274"/>
            <a:chExt cx="1182571" cy="881201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0FCC88C6-90DA-E596-8C75-FC4CFC732525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A5CB08DA-DF9A-F5B8-B616-277C938B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90" name="圖片 89">
            <a:extLst>
              <a:ext uri="{FF2B5EF4-FFF2-40B4-BE49-F238E27FC236}">
                <a16:creationId xmlns:a16="http://schemas.microsoft.com/office/drawing/2014/main" id="{9688314B-3FBD-FDD9-37A4-25B1B1D909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833" y="1444567"/>
            <a:ext cx="10285080" cy="47086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8268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增加課程資源</a:t>
            </a:r>
            <a:r>
              <a:rPr lang="en-US" altLang="zh-TW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摺疊標籤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115A58A-DF21-AEDB-0771-D3380685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3" y="1438880"/>
            <a:ext cx="10264656" cy="46992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E57F3F43-BAD6-0899-9C7D-346A359802E4}"/>
              </a:ext>
            </a:extLst>
          </p:cNvPr>
          <p:cNvGrpSpPr/>
          <p:nvPr/>
        </p:nvGrpSpPr>
        <p:grpSpPr>
          <a:xfrm>
            <a:off x="4218767" y="5298907"/>
            <a:ext cx="1783429" cy="881201"/>
            <a:chOff x="5916829" y="6052274"/>
            <a:chExt cx="1783429" cy="881201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1DD91CAC-0DD4-88D7-E6ED-3CCF09DED40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8911344B-6ECA-A8A5-D0AF-442014299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0" name="圖片 19">
            <a:extLst>
              <a:ext uri="{FF2B5EF4-FFF2-40B4-BE49-F238E27FC236}">
                <a16:creationId xmlns:a16="http://schemas.microsoft.com/office/drawing/2014/main" id="{33F95A9B-AF09-7449-931E-FE373A629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311" y="1429391"/>
            <a:ext cx="10285378" cy="4708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0D91C07-76F4-D9E4-4410-79282787AA49}"/>
              </a:ext>
            </a:extLst>
          </p:cNvPr>
          <p:cNvGrpSpPr/>
          <p:nvPr/>
        </p:nvGrpSpPr>
        <p:grpSpPr>
          <a:xfrm>
            <a:off x="6189805" y="5697567"/>
            <a:ext cx="1783429" cy="881201"/>
            <a:chOff x="5916829" y="6052274"/>
            <a:chExt cx="1783429" cy="88120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FBA393CB-A7E4-8F8A-DCB4-775363EC81D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04F38D6-D63D-1349-52E5-05E3752B5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D94250F3-A330-8586-6ED1-78FB55E07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12" y="1424913"/>
            <a:ext cx="10285378" cy="470877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17624FD4-83EE-3509-A897-EFE87529C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10" y="1420432"/>
            <a:ext cx="10295165" cy="471325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0" name="群組 29">
            <a:extLst>
              <a:ext uri="{FF2B5EF4-FFF2-40B4-BE49-F238E27FC236}">
                <a16:creationId xmlns:a16="http://schemas.microsoft.com/office/drawing/2014/main" id="{9F72BA25-0279-A2D6-F31C-262E5BD3E5F8}"/>
              </a:ext>
            </a:extLst>
          </p:cNvPr>
          <p:cNvGrpSpPr/>
          <p:nvPr/>
        </p:nvGrpSpPr>
        <p:grpSpPr>
          <a:xfrm>
            <a:off x="3464560" y="2988399"/>
            <a:ext cx="2725245" cy="881201"/>
            <a:chOff x="4975013" y="6052274"/>
            <a:chExt cx="2725245" cy="881201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D4085D0-651C-0AC8-8F73-7591F7E5D9E6}"/>
                </a:ext>
              </a:extLst>
            </p:cNvPr>
            <p:cNvSpPr/>
            <p:nvPr/>
          </p:nvSpPr>
          <p:spPr>
            <a:xfrm>
              <a:off x="4975013" y="6052313"/>
              <a:ext cx="2139276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2833E287-6AD8-DBC8-4819-38B15844B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91" name="圖片 90">
            <a:extLst>
              <a:ext uri="{FF2B5EF4-FFF2-40B4-BE49-F238E27FC236}">
                <a16:creationId xmlns:a16="http://schemas.microsoft.com/office/drawing/2014/main" id="{F91B3B01-C7FC-2DC6-4882-0B49157E0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033" y="1438879"/>
            <a:ext cx="10270464" cy="47019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52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82885454-7255-2942-DA9E-CCCF98648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833" y="1444565"/>
            <a:ext cx="10285082" cy="47086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隱藏課程資源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BB83E56-1E2C-1231-B1EA-E8BA30928B71}"/>
              </a:ext>
            </a:extLst>
          </p:cNvPr>
          <p:cNvGrpSpPr/>
          <p:nvPr/>
        </p:nvGrpSpPr>
        <p:grpSpPr>
          <a:xfrm>
            <a:off x="9733494" y="4365044"/>
            <a:ext cx="1182571" cy="881201"/>
            <a:chOff x="6517687" y="6052274"/>
            <a:chExt cx="1182571" cy="88120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C638C5D8-3C94-54A5-BD23-51BB70DED83D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92A8F62-5FD2-2E62-ED59-3D1867EE5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436F67C8-EEFE-BDB3-4151-02FAD3309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33" y="1444564"/>
            <a:ext cx="10285082" cy="47086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822CCFCC-9812-E9CB-5593-8A1748B20CB9}"/>
              </a:ext>
            </a:extLst>
          </p:cNvPr>
          <p:cNvGrpSpPr/>
          <p:nvPr/>
        </p:nvGrpSpPr>
        <p:grpSpPr>
          <a:xfrm>
            <a:off x="8992465" y="4972834"/>
            <a:ext cx="1783429" cy="881201"/>
            <a:chOff x="5916829" y="6052274"/>
            <a:chExt cx="1783429" cy="881201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92C77A1-1D0C-B23F-A151-E3FE26CCEB09}"/>
                </a:ext>
              </a:extLst>
            </p:cNvPr>
            <p:cNvSpPr/>
            <p:nvPr/>
          </p:nvSpPr>
          <p:spPr>
            <a:xfrm>
              <a:off x="5916829" y="6052313"/>
              <a:ext cx="1197460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36C2490-A3B2-FF61-02BE-BAF0ED43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2EA1851E-2306-20CC-6CEB-47B7995BD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833" y="1444564"/>
            <a:ext cx="10285082" cy="47086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D5FF2E8A-0883-E989-3391-7CD24855C0EE}"/>
              </a:ext>
            </a:extLst>
          </p:cNvPr>
          <p:cNvSpPr/>
          <p:nvPr/>
        </p:nvSpPr>
        <p:spPr>
          <a:xfrm>
            <a:off x="3775189" y="4618166"/>
            <a:ext cx="1197460" cy="3749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00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計算成績、匯出分數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B14E39-CFAE-83AB-3DB8-74CA366370F8}"/>
              </a:ext>
            </a:extLst>
          </p:cNvPr>
          <p:cNvSpPr txBox="1"/>
          <p:nvPr/>
        </p:nvSpPr>
        <p:spPr>
          <a:xfrm>
            <a:off x="1483360" y="1696417"/>
            <a:ext cx="10088880" cy="1969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透過之前的作業、成績，可以自動計算出同學的總分：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老師可以對各種計分選項進行加權計算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69900" indent="-457200" algn="just">
              <a:buFont typeface="Arial" panose="020B0604020202020204" pitchFamily="34" charset="0"/>
              <a:buChar char="•"/>
              <a:tabLst>
                <a:tab pos="354965" algn="l"/>
              </a:tabLst>
            </a:pPr>
            <a:r>
              <a:rPr lang="zh-TW" altLang="en-US" sz="32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成績也可以統一匯出，方便之後的運用</a:t>
            </a:r>
            <a:endParaRPr lang="en-US" altLang="zh-TW" sz="32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053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88440" y="760472"/>
            <a:ext cx="71678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568960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Moodle與商用平台的差異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545694"/>
              </p:ext>
            </p:extLst>
          </p:nvPr>
        </p:nvGraphicFramePr>
        <p:xfrm>
          <a:off x="2049349" y="1914779"/>
          <a:ext cx="8065007" cy="4565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55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3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554">
                <a:tc>
                  <a:txBody>
                    <a:bodyPr/>
                    <a:lstStyle/>
                    <a:p>
                      <a:endParaRPr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Moodle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ct val="100000"/>
                        </a:lnSpc>
                      </a:pPr>
                      <a:r>
                        <a:rPr sz="20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商用平台</a:t>
                      </a:r>
                      <a:endParaRPr sz="20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705">
                <a:tc>
                  <a:txBody>
                    <a:bodyPr/>
                    <a:lstStyle/>
                    <a:p>
                      <a:pPr marL="7747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花費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42875">
                        <a:lnSpc>
                          <a:spcPct val="100000"/>
                        </a:lnSpc>
                      </a:pPr>
                      <a:r>
                        <a:rPr lang="zh-TW" altLang="en-US"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開源免費</a:t>
                      </a:r>
                      <a:endParaRPr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455930">
                        <a:lnSpc>
                          <a:spcPct val="1202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買斷、每年租約、人數授權 每年數十萬至數百萬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44">
                <a:tc>
                  <a:txBody>
                    <a:bodyPr/>
                    <a:lstStyle/>
                    <a:p>
                      <a:pPr marL="77470" marR="17780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使用平台與資 料庫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 marR="504825">
                        <a:lnSpc>
                          <a:spcPct val="1202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可使用在OpenSource的 作業系統與資料庫上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部分需搭配商業資料庫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系統功能性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完整(彈性較大)</a:t>
                      </a:r>
                      <a:endParaRPr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090">
                        <a:lnSpc>
                          <a:spcPct val="100000"/>
                        </a:lnSpc>
                      </a:pPr>
                      <a:r>
                        <a:rPr sz="1800" spc="-5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完整(須另外客製化)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系統發展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可自行修改成符合本身需求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不能修改，或是需付費客製化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marL="7683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系統擴充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 marR="247015" algn="just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開放原始碼，並有全世界各 地開發者已經開發出數千個 功能模組可供使用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 marR="22796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大部分不開放自行修改原始 碼，否則未來系統升級會有障 礙。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22337">
                <a:tc>
                  <a:txBody>
                    <a:bodyPr/>
                    <a:lstStyle/>
                    <a:p>
                      <a:pPr marL="7620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使用者族群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2857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 marR="247650" algn="just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從小實驗室、國中小至大專 院校、自行架設的使用者遍 及世界各地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23232"/>
                          </a:solidFill>
                          <a:latin typeface="Times New Roman" panose="02020603050405020304" pitchFamily="18" charset="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只限購買者</a:t>
                      </a:r>
                      <a:endParaRPr sz="1800" dirty="0">
                        <a:latin typeface="Times New Roman" panose="02020603050405020304" pitchFamily="18" charset="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2857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0047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3FBC42B-FDC0-AFF4-E8A8-6A2E1C3F3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38464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計算成績</a:t>
            </a:r>
          </a:p>
        </p:txBody>
      </p:sp>
      <p:grpSp>
        <p:nvGrpSpPr>
          <p:cNvPr id="87" name="群組 86">
            <a:extLst>
              <a:ext uri="{FF2B5EF4-FFF2-40B4-BE49-F238E27FC236}">
                <a16:creationId xmlns:a16="http://schemas.microsoft.com/office/drawing/2014/main" id="{104C26AD-9FE8-8196-33D7-265612975E98}"/>
              </a:ext>
            </a:extLst>
          </p:cNvPr>
          <p:cNvGrpSpPr/>
          <p:nvPr/>
        </p:nvGrpSpPr>
        <p:grpSpPr>
          <a:xfrm>
            <a:off x="10505654" y="2119684"/>
            <a:ext cx="1182571" cy="881201"/>
            <a:chOff x="6517687" y="6052274"/>
            <a:chExt cx="1182571" cy="881201"/>
          </a:xfrm>
        </p:grpSpPr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0FCC88C6-90DA-E596-8C75-FC4CFC732525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89" name="圖片 88">
              <a:extLst>
                <a:ext uri="{FF2B5EF4-FFF2-40B4-BE49-F238E27FC236}">
                  <a16:creationId xmlns:a16="http://schemas.microsoft.com/office/drawing/2014/main" id="{A5CB08DA-DF9A-F5B8-B616-277C938BF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C3D20974-23B3-F742-05FD-C69FF7A45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38463"/>
            <a:ext cx="10264678" cy="4699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BDD6A664-55DF-4896-09FD-7920ABC49BD4}"/>
              </a:ext>
            </a:extLst>
          </p:cNvPr>
          <p:cNvGrpSpPr/>
          <p:nvPr/>
        </p:nvGrpSpPr>
        <p:grpSpPr>
          <a:xfrm>
            <a:off x="9845040" y="3247521"/>
            <a:ext cx="1550200" cy="881201"/>
            <a:chOff x="6150058" y="6052274"/>
            <a:chExt cx="1550200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4C4D378D-ECE5-64F8-549A-920D3D614D2F}"/>
                </a:ext>
              </a:extLst>
            </p:cNvPr>
            <p:cNvSpPr/>
            <p:nvPr/>
          </p:nvSpPr>
          <p:spPr>
            <a:xfrm>
              <a:off x="6150058" y="6052313"/>
              <a:ext cx="96423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3AE7E341-985C-DD82-6D4C-AF9F1A494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2804ED59-A189-B272-A033-3C8573DAF9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42" y="1438461"/>
            <a:ext cx="10264680" cy="4699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76FE9CD5-D6C9-5501-F76B-8647DE26A0A8}"/>
              </a:ext>
            </a:extLst>
          </p:cNvPr>
          <p:cNvGrpSpPr/>
          <p:nvPr/>
        </p:nvGrpSpPr>
        <p:grpSpPr>
          <a:xfrm>
            <a:off x="9537621" y="5298080"/>
            <a:ext cx="1182571" cy="881201"/>
            <a:chOff x="6517687" y="6052274"/>
            <a:chExt cx="1182571" cy="881201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A3F31AB-1711-85EC-BC91-2892D40F5E42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4416FAC-54C1-CA68-05BA-A9DF096F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9" name="圖片 18">
            <a:extLst>
              <a:ext uri="{FF2B5EF4-FFF2-40B4-BE49-F238E27FC236}">
                <a16:creationId xmlns:a16="http://schemas.microsoft.com/office/drawing/2014/main" id="{C0CE63E7-D0D3-90A8-0B7F-78CC44A4D0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042" y="1438460"/>
            <a:ext cx="10264683" cy="4699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532664D6-CA40-1EA8-D765-F4E8CA284257}"/>
              </a:ext>
            </a:extLst>
          </p:cNvPr>
          <p:cNvGrpSpPr/>
          <p:nvPr/>
        </p:nvGrpSpPr>
        <p:grpSpPr>
          <a:xfrm>
            <a:off x="8859520" y="4857479"/>
            <a:ext cx="1701542" cy="881201"/>
            <a:chOff x="5998716" y="6052274"/>
            <a:chExt cx="1701542" cy="881201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E0EF723F-E2E7-FFE3-8B7D-C751CD69EA98}"/>
                </a:ext>
              </a:extLst>
            </p:cNvPr>
            <p:cNvSpPr/>
            <p:nvPr/>
          </p:nvSpPr>
          <p:spPr>
            <a:xfrm>
              <a:off x="5998716" y="6052313"/>
              <a:ext cx="1115573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F83ECF2D-F1A9-7BCD-80BD-0CE566D82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50B77039-1B96-E815-DF10-81542D4D08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42" y="1438458"/>
            <a:ext cx="10264685" cy="46993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4D64311C-27A2-B2C9-0B90-4FB2C3689B74}"/>
              </a:ext>
            </a:extLst>
          </p:cNvPr>
          <p:cNvSpPr/>
          <p:nvPr/>
        </p:nvSpPr>
        <p:spPr>
          <a:xfrm>
            <a:off x="1406368" y="4570233"/>
            <a:ext cx="2596671" cy="11684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5B1AE84-1EB2-ABEC-4EA4-4E8DAC7DEF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042" y="1438457"/>
            <a:ext cx="10264689" cy="46993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65" name="群組 64">
            <a:extLst>
              <a:ext uri="{FF2B5EF4-FFF2-40B4-BE49-F238E27FC236}">
                <a16:creationId xmlns:a16="http://schemas.microsoft.com/office/drawing/2014/main" id="{1887F8B1-8E4D-7FC5-8C28-0D8D11FF8184}"/>
              </a:ext>
            </a:extLst>
          </p:cNvPr>
          <p:cNvGrpSpPr/>
          <p:nvPr/>
        </p:nvGrpSpPr>
        <p:grpSpPr>
          <a:xfrm>
            <a:off x="5656179" y="5738680"/>
            <a:ext cx="1550200" cy="881201"/>
            <a:chOff x="6150058" y="6052274"/>
            <a:chExt cx="1550200" cy="881201"/>
          </a:xfrm>
        </p:grpSpPr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85DD4F23-3F05-448F-C09B-01DF49ABAE92}"/>
                </a:ext>
              </a:extLst>
            </p:cNvPr>
            <p:cNvSpPr/>
            <p:nvPr/>
          </p:nvSpPr>
          <p:spPr>
            <a:xfrm>
              <a:off x="6150058" y="6052313"/>
              <a:ext cx="96423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F4DD2170-2954-8D50-7974-938500876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93" name="圖片 92">
            <a:extLst>
              <a:ext uri="{FF2B5EF4-FFF2-40B4-BE49-F238E27FC236}">
                <a16:creationId xmlns:a16="http://schemas.microsoft.com/office/drawing/2014/main" id="{9F37E124-89A6-AF32-4935-A20FD14521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042" y="1438456"/>
            <a:ext cx="10264691" cy="469930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5" name="矩形 94">
            <a:extLst>
              <a:ext uri="{FF2B5EF4-FFF2-40B4-BE49-F238E27FC236}">
                <a16:creationId xmlns:a16="http://schemas.microsoft.com/office/drawing/2014/main" id="{F32C6CC3-4C4E-506C-D520-3D92070BB77F}"/>
              </a:ext>
            </a:extLst>
          </p:cNvPr>
          <p:cNvSpPr/>
          <p:nvPr/>
        </p:nvSpPr>
        <p:spPr>
          <a:xfrm>
            <a:off x="1406355" y="4753207"/>
            <a:ext cx="1743245" cy="83479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0" name="圖片 99">
            <a:extLst>
              <a:ext uri="{FF2B5EF4-FFF2-40B4-BE49-F238E27FC236}">
                <a16:creationId xmlns:a16="http://schemas.microsoft.com/office/drawing/2014/main" id="{D7EB4DFD-4B9D-C323-0B68-404F47ED9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3029" y="1438462"/>
            <a:ext cx="10264676" cy="469929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02" name="矩形 101">
            <a:extLst>
              <a:ext uri="{FF2B5EF4-FFF2-40B4-BE49-F238E27FC236}">
                <a16:creationId xmlns:a16="http://schemas.microsoft.com/office/drawing/2014/main" id="{212DD253-023C-AA9B-0500-ADD3C066B1BD}"/>
              </a:ext>
            </a:extLst>
          </p:cNvPr>
          <p:cNvSpPr/>
          <p:nvPr/>
        </p:nvSpPr>
        <p:spPr>
          <a:xfrm>
            <a:off x="3559733" y="2741353"/>
            <a:ext cx="2096446" cy="5061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A66D4157-A789-0F17-7020-5D698A7DB1E0}"/>
              </a:ext>
            </a:extLst>
          </p:cNvPr>
          <p:cNvGrpSpPr/>
          <p:nvPr/>
        </p:nvGrpSpPr>
        <p:grpSpPr>
          <a:xfrm>
            <a:off x="3790939" y="3939521"/>
            <a:ext cx="1550200" cy="881201"/>
            <a:chOff x="6150058" y="6052274"/>
            <a:chExt cx="1550200" cy="881201"/>
          </a:xfrm>
        </p:grpSpPr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BABC10BF-C332-BB3C-B572-05C2CC45E75E}"/>
                </a:ext>
              </a:extLst>
            </p:cNvPr>
            <p:cNvSpPr/>
            <p:nvPr/>
          </p:nvSpPr>
          <p:spPr>
            <a:xfrm>
              <a:off x="6150058" y="6052313"/>
              <a:ext cx="96423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06" name="圖片 105">
              <a:extLst>
                <a:ext uri="{FF2B5EF4-FFF2-40B4-BE49-F238E27FC236}">
                  <a16:creationId xmlns:a16="http://schemas.microsoft.com/office/drawing/2014/main" id="{FD582500-42BE-AF48-2232-D4E97E417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1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95" grpId="0" animBg="1"/>
      <p:bldP spid="95" grpId="1" animBg="1"/>
      <p:bldP spid="102" grpId="0" animBg="1"/>
      <p:bldP spid="102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2286D65-27FE-E213-8BAF-8CCFCD417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1437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匯出分數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E7763A9-6BE4-4383-548D-AA82ECD40DDA}"/>
              </a:ext>
            </a:extLst>
          </p:cNvPr>
          <p:cNvGrpSpPr/>
          <p:nvPr/>
        </p:nvGrpSpPr>
        <p:grpSpPr>
          <a:xfrm>
            <a:off x="4338534" y="2759764"/>
            <a:ext cx="1182571" cy="881201"/>
            <a:chOff x="6517687" y="6052274"/>
            <a:chExt cx="1182571" cy="881201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9DD36E7-B2D1-27B2-6068-C0B106C11D63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1C0F189-EBB9-B771-CF09-30D536C23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2" name="圖片 11">
            <a:extLst>
              <a:ext uri="{FF2B5EF4-FFF2-40B4-BE49-F238E27FC236}">
                <a16:creationId xmlns:a16="http://schemas.microsoft.com/office/drawing/2014/main" id="{0C9613CC-BCC9-50E3-E2CC-F3B8BD889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14374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A1028BC2-611B-E1D0-A2CD-8E7E6655ED46}"/>
              </a:ext>
            </a:extLst>
          </p:cNvPr>
          <p:cNvGrpSpPr/>
          <p:nvPr/>
        </p:nvGrpSpPr>
        <p:grpSpPr>
          <a:xfrm>
            <a:off x="3868371" y="5485573"/>
            <a:ext cx="1182571" cy="881201"/>
            <a:chOff x="6517687" y="6052274"/>
            <a:chExt cx="1182571" cy="881201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E7525B38-C882-2328-0EC5-B2C9A86A4092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9BFFB058-E77E-1734-10DC-FA1937537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A832A85C-5A1E-B88E-4764-0F2C5D8E06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00" t="38301" r="53874" b="39891"/>
          <a:stretch/>
        </p:blipFill>
        <p:spPr>
          <a:xfrm>
            <a:off x="840029" y="2631604"/>
            <a:ext cx="10510702" cy="226483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809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6F72A58-F02A-0D9C-CD58-794B2351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1437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備份課程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04F952-50C1-A70D-BA5C-B07CB19EAC38}"/>
              </a:ext>
            </a:extLst>
          </p:cNvPr>
          <p:cNvGrpSpPr/>
          <p:nvPr/>
        </p:nvGrpSpPr>
        <p:grpSpPr>
          <a:xfrm>
            <a:off x="10505654" y="2119684"/>
            <a:ext cx="1182571" cy="881201"/>
            <a:chOff x="6517687" y="6052274"/>
            <a:chExt cx="1182571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4FFFE2D-82D7-3A32-C270-150838645FAE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CD9DDC2-7B8C-BC44-65C6-05E277FA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463DD67-281F-AA1F-5445-0B9DC218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14374"/>
            <a:ext cx="10264678" cy="4699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2CB5969-68BD-B616-F77E-198EB3CC3A19}"/>
              </a:ext>
            </a:extLst>
          </p:cNvPr>
          <p:cNvGrpSpPr/>
          <p:nvPr/>
        </p:nvGrpSpPr>
        <p:grpSpPr>
          <a:xfrm>
            <a:off x="9760549" y="3416515"/>
            <a:ext cx="1467170" cy="881201"/>
            <a:chOff x="6233088" y="6052274"/>
            <a:chExt cx="1467170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D5B892A-45DA-B156-9F3F-36266A682A77}"/>
                </a:ext>
              </a:extLst>
            </p:cNvPr>
            <p:cNvSpPr/>
            <p:nvPr/>
          </p:nvSpPr>
          <p:spPr>
            <a:xfrm>
              <a:off x="6233088" y="6052313"/>
              <a:ext cx="88120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B5DF88B-4EB7-A2D1-E79F-B7FAFDE9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8EA83CAA-33D4-0E29-3AC8-39A83FA639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42" y="1414373"/>
            <a:ext cx="10264683" cy="4699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079C30D-D0F2-2225-7DD7-3223D96E42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042" y="1414372"/>
            <a:ext cx="10264683" cy="46993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01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6F72A58-F02A-0D9C-CD58-794B2351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1437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還原課程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04F952-50C1-A70D-BA5C-B07CB19EAC38}"/>
              </a:ext>
            </a:extLst>
          </p:cNvPr>
          <p:cNvGrpSpPr/>
          <p:nvPr/>
        </p:nvGrpSpPr>
        <p:grpSpPr>
          <a:xfrm>
            <a:off x="10505654" y="2119684"/>
            <a:ext cx="1182571" cy="881201"/>
            <a:chOff x="6517687" y="6052274"/>
            <a:chExt cx="1182571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4FFFE2D-82D7-3A32-C270-150838645FAE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CD9DDC2-7B8C-BC44-65C6-05E277FA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463DD67-281F-AA1F-5445-0B9DC218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14374"/>
            <a:ext cx="10264678" cy="4699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2CB5969-68BD-B616-F77E-198EB3CC3A19}"/>
              </a:ext>
            </a:extLst>
          </p:cNvPr>
          <p:cNvGrpSpPr/>
          <p:nvPr/>
        </p:nvGrpSpPr>
        <p:grpSpPr>
          <a:xfrm>
            <a:off x="9805418" y="3589235"/>
            <a:ext cx="1467170" cy="881201"/>
            <a:chOff x="6233088" y="6052274"/>
            <a:chExt cx="1467170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D5B892A-45DA-B156-9F3F-36266A682A77}"/>
                </a:ext>
              </a:extLst>
            </p:cNvPr>
            <p:cNvSpPr/>
            <p:nvPr/>
          </p:nvSpPr>
          <p:spPr>
            <a:xfrm>
              <a:off x="6233088" y="6052313"/>
              <a:ext cx="88120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B5DF88B-4EB7-A2D1-E79F-B7FAFDE9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9D564E45-7341-6FE0-D9C9-A5607C0C10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42" y="1414372"/>
            <a:ext cx="10264680" cy="4699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570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6F72A58-F02A-0D9C-CD58-794B2351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1437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匯入課程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04F952-50C1-A70D-BA5C-B07CB19EAC38}"/>
              </a:ext>
            </a:extLst>
          </p:cNvPr>
          <p:cNvGrpSpPr/>
          <p:nvPr/>
        </p:nvGrpSpPr>
        <p:grpSpPr>
          <a:xfrm>
            <a:off x="10505654" y="2119684"/>
            <a:ext cx="1182571" cy="881201"/>
            <a:chOff x="6517687" y="6052274"/>
            <a:chExt cx="1182571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4FFFE2D-82D7-3A32-C270-150838645FAE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CD9DDC2-7B8C-BC44-65C6-05E277FA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463DD67-281F-AA1F-5445-0B9DC218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14374"/>
            <a:ext cx="10264678" cy="4699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2CB5969-68BD-B616-F77E-198EB3CC3A19}"/>
              </a:ext>
            </a:extLst>
          </p:cNvPr>
          <p:cNvGrpSpPr/>
          <p:nvPr/>
        </p:nvGrpSpPr>
        <p:grpSpPr>
          <a:xfrm>
            <a:off x="9780454" y="3857116"/>
            <a:ext cx="1467170" cy="881201"/>
            <a:chOff x="6233088" y="6052274"/>
            <a:chExt cx="1467170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D5B892A-45DA-B156-9F3F-36266A682A77}"/>
                </a:ext>
              </a:extLst>
            </p:cNvPr>
            <p:cNvSpPr/>
            <p:nvPr/>
          </p:nvSpPr>
          <p:spPr>
            <a:xfrm>
              <a:off x="6233088" y="6052313"/>
              <a:ext cx="88120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B5DF88B-4EB7-A2D1-E79F-B7FAFDE9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41FAD325-6FC7-4E51-3F9F-EDE467E18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42" y="1414373"/>
            <a:ext cx="10264680" cy="4699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95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編輯課程</a:t>
            </a:r>
            <a:r>
              <a:rPr lang="en-US" altLang="zh-TW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設定能見度</a:t>
            </a: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65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070137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46F72A58-F02A-0D9C-CD58-794B2351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42" y="1414375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-106680" y="719832"/>
            <a:ext cx="9504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1585595">
              <a:lnSpc>
                <a:spcPct val="100000"/>
              </a:lnSpc>
            </a:pP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設定課程能見度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A704F952-50C1-A70D-BA5C-B07CB19EAC38}"/>
              </a:ext>
            </a:extLst>
          </p:cNvPr>
          <p:cNvGrpSpPr/>
          <p:nvPr/>
        </p:nvGrpSpPr>
        <p:grpSpPr>
          <a:xfrm>
            <a:off x="10505654" y="2119684"/>
            <a:ext cx="1182571" cy="881201"/>
            <a:chOff x="6517687" y="6052274"/>
            <a:chExt cx="1182571" cy="881201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4FFFE2D-82D7-3A32-C270-150838645FAE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FCD9DDC2-7B8C-BC44-65C6-05E277FA2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1" name="圖片 10">
            <a:extLst>
              <a:ext uri="{FF2B5EF4-FFF2-40B4-BE49-F238E27FC236}">
                <a16:creationId xmlns:a16="http://schemas.microsoft.com/office/drawing/2014/main" id="{4463DD67-281F-AA1F-5445-0B9DC2183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42" y="1414374"/>
            <a:ext cx="10264678" cy="46992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02CB5969-68BD-B616-F77E-198EB3CC3A19}"/>
              </a:ext>
            </a:extLst>
          </p:cNvPr>
          <p:cNvGrpSpPr/>
          <p:nvPr/>
        </p:nvGrpSpPr>
        <p:grpSpPr>
          <a:xfrm>
            <a:off x="9780454" y="4562424"/>
            <a:ext cx="1467170" cy="881201"/>
            <a:chOff x="6233088" y="6052274"/>
            <a:chExt cx="1467170" cy="88120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D5B892A-45DA-B156-9F3F-36266A682A77}"/>
                </a:ext>
              </a:extLst>
            </p:cNvPr>
            <p:cNvSpPr/>
            <p:nvPr/>
          </p:nvSpPr>
          <p:spPr>
            <a:xfrm>
              <a:off x="6233088" y="6052313"/>
              <a:ext cx="881201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4B5DF88B-4EB7-A2D1-E79F-B7FAFDE98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02B05187-77C7-A59E-2EF8-068AFC2B4C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042" y="1414374"/>
            <a:ext cx="10264676" cy="46992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8259D383-51E9-BE08-2911-60BEDE94A275}"/>
              </a:ext>
            </a:extLst>
          </p:cNvPr>
          <p:cNvGrpSpPr/>
          <p:nvPr/>
        </p:nvGrpSpPr>
        <p:grpSpPr>
          <a:xfrm>
            <a:off x="4054374" y="3429000"/>
            <a:ext cx="1182571" cy="881201"/>
            <a:chOff x="6517687" y="6052274"/>
            <a:chExt cx="1182571" cy="88120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8D0CC456-F23D-401C-8458-E53DCC69DA20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84A62DB-52E2-E161-EE78-7496CD7C4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FF113A76-F5AD-06A2-A8A7-E53530155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042" y="1414371"/>
            <a:ext cx="10264680" cy="46992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DC83D458-B31B-BBE8-3FA6-71FE55760A6F}"/>
              </a:ext>
            </a:extLst>
          </p:cNvPr>
          <p:cNvGrpSpPr/>
          <p:nvPr/>
        </p:nvGrpSpPr>
        <p:grpSpPr>
          <a:xfrm>
            <a:off x="3463088" y="4714739"/>
            <a:ext cx="1182571" cy="881201"/>
            <a:chOff x="6517687" y="6052274"/>
            <a:chExt cx="1182571" cy="881201"/>
          </a:xfrm>
        </p:grpSpPr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0DD55142-6CD6-6D98-B659-156045B75F44}"/>
                </a:ext>
              </a:extLst>
            </p:cNvPr>
            <p:cNvSpPr/>
            <p:nvPr/>
          </p:nvSpPr>
          <p:spPr>
            <a:xfrm>
              <a:off x="6517687" y="6052313"/>
              <a:ext cx="596602" cy="3749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A757A0C6-B493-97A1-2C26-255164A60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19057" y="6052274"/>
              <a:ext cx="881201" cy="881201"/>
            </a:xfrm>
            <a:prstGeom prst="rect">
              <a:avLst/>
            </a:prstGeom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027AAEDA-7DC3-0E62-1B58-ADBD946005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042" y="1396940"/>
            <a:ext cx="10302759" cy="471673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557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51"/>
          <p:cNvSpPr txBox="1">
            <a:spLocks noGrp="1"/>
          </p:cNvSpPr>
          <p:nvPr>
            <p:ph type="title"/>
          </p:nvPr>
        </p:nvSpPr>
        <p:spPr>
          <a:xfrm>
            <a:off x="2992075" y="2209663"/>
            <a:ext cx="6452318" cy="1085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b="1">
                <a:solidFill>
                  <a:srgbClr val="004A69"/>
                </a:solidFill>
                <a:latin typeface="Times New Roman" panose="02020603050405020304" pitchFamily="18" charset="0"/>
                <a:ea typeface="Microsoft JhengHei"/>
                <a:cs typeface="Times New Roman" panose="02020603050405020304" pitchFamily="18" charset="0"/>
                <a:sym typeface="Microsoft JhengHei"/>
              </a:rPr>
              <a:t>Q&amp;A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8" name="Google Shape;768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fld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2934384" y="287663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學生帳號的匯入</a:t>
            </a:r>
            <a:endParaRPr b="1" dirty="0">
              <a:solidFill>
                <a:srgbClr val="004A69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Microsoft JhengHei"/>
            </a:endParaRPr>
          </a:p>
        </p:txBody>
      </p:sp>
      <p:sp>
        <p:nvSpPr>
          <p:cNvPr id="511" name="Google Shape;51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68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918760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新增課程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69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b="4222"/>
          <a:stretch/>
        </p:blipFill>
        <p:spPr>
          <a:xfrm>
            <a:off x="1000702" y="1412240"/>
            <a:ext cx="9372658" cy="504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67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3080" y="685518"/>
            <a:ext cx="67106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822960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使用Moodle的百大學校</a:t>
            </a:r>
          </a:p>
        </p:txBody>
      </p:sp>
      <p:sp>
        <p:nvSpPr>
          <p:cNvPr id="3" name="object 3"/>
          <p:cNvSpPr/>
          <p:nvPr/>
        </p:nvSpPr>
        <p:spPr>
          <a:xfrm>
            <a:off x="6730885" y="3654805"/>
            <a:ext cx="63500" cy="0"/>
          </a:xfrm>
          <a:custGeom>
            <a:avLst/>
            <a:gdLst/>
            <a:ahLst/>
            <a:cxnLst/>
            <a:rect l="l" t="t" r="r" b="b"/>
            <a:pathLst>
              <a:path w="63500">
                <a:moveTo>
                  <a:pt x="0" y="0"/>
                </a:moveTo>
                <a:lnTo>
                  <a:pt x="63246" y="0"/>
                </a:lnTo>
              </a:path>
            </a:pathLst>
          </a:custGeom>
          <a:ln w="14223">
            <a:solidFill>
              <a:srgbClr val="323232"/>
            </a:solidFill>
          </a:ln>
        </p:spPr>
        <p:txBody>
          <a:bodyPr wrap="square" lIns="0" tIns="0" rIns="0" bIns="0" rtlCol="0"/>
          <a:lstStyle/>
          <a:p>
            <a:endParaRPr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1051560" y="1591946"/>
            <a:ext cx="10515600" cy="5032147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spAutoFit/>
          </a:bodyPr>
          <a:lstStyle/>
          <a:p>
            <a:pPr marL="721995">
              <a:lnSpc>
                <a:spcPct val="100000"/>
              </a:lnSpc>
            </a:pPr>
            <a:r>
              <a:rPr sz="1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使用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Moodl</a:t>
            </a:r>
            <a:r>
              <a:rPr sz="1800" spc="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</a:t>
            </a:r>
            <a:r>
              <a:rPr sz="180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的百大學校：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Londo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Schoo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o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f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Economic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an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d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Politica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l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Scienc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</a:t>
            </a:r>
            <a:r>
              <a:rPr sz="1800" spc="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http://moodle.lse.ac.uk/</a:t>
            </a:r>
          </a:p>
          <a:p>
            <a:pPr marL="1064895">
              <a:lnSpc>
                <a:spcPct val="100000"/>
              </a:lnSpc>
              <a:spcBef>
                <a:spcPts val="5"/>
              </a:spcBef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澳洲大學-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Australia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National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University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http://moodle.anu.edu.au/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  <a:tab pos="5585460" algn="l"/>
              </a:tabLst>
            </a:pPr>
            <a:r>
              <a:rPr sz="1800" b="0" dirty="0">
                <a:solidFill>
                  <a:srgbClr val="7F7F7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英國大學-</a:t>
            </a:r>
            <a:r>
              <a:rPr sz="1800" spc="-5" dirty="0">
                <a:solidFill>
                  <a:srgbClr val="7F7F7F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Universit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y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Colleg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e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Londo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(UCL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	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5"/>
              </a:rPr>
              <a:t>http://moodle.ucl.ac.uk/</a:t>
            </a:r>
          </a:p>
          <a:p>
            <a:pPr marL="1064895">
              <a:lnSpc>
                <a:spcPct val="100000"/>
              </a:lnSpc>
              <a:spcBef>
                <a:spcPts val="5"/>
              </a:spcBef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香港中文大學 </a:t>
            </a:r>
            <a:r>
              <a:rPr sz="1800" spc="9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https://moodle.cuhk.edu.hk/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法國綜合理工學院(Ecole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Polytechnique)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https://moodle.polymtl.ca/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蒙那許大學Monash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U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niversity 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FF000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http://moodle.med.monash.edu.au/</a:t>
            </a:r>
          </a:p>
          <a:p>
            <a:pPr marL="1064895">
              <a:lnSpc>
                <a:spcPct val="100000"/>
              </a:lnSpc>
              <a:spcBef>
                <a:spcPts val="5"/>
              </a:spcBef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英屬哥倫比亞大學-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Universi</a:t>
            </a:r>
            <a:r>
              <a:rPr sz="1800" spc="-1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y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of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British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Columbia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7"/>
              </a:rPr>
              <a:t>http://moodle.gla.ac.uk/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奧克蘭大學The University of Auckland</a:t>
            </a:r>
            <a:r>
              <a:rPr sz="1800" spc="-1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8"/>
              </a:rPr>
              <a:t>http://moodle.education.auckland.ac.nz</a:t>
            </a:r>
          </a:p>
          <a:p>
            <a:pPr marL="1064895">
              <a:lnSpc>
                <a:spcPct val="100000"/>
              </a:lnSpc>
              <a:spcBef>
                <a:spcPts val="5"/>
              </a:spcBef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康乃爾大學Cornell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Universi</a:t>
            </a:r>
            <a:r>
              <a:rPr sz="1800" spc="-1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y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9"/>
              </a:rPr>
              <a:t>http://moodle.cit.cornell.edu/login/index.php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伯明罕大學</a:t>
            </a:r>
            <a:r>
              <a:rPr sz="1800" spc="4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u="heavy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The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u="heavy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University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u="heavy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of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u="heavy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Birmingham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u="heavy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http://moodle.bcu.ac.uk/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格拉斯哥大學University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of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Glasgow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7"/>
              </a:rPr>
              <a:t>http://moodle.gla.ac.uk/</a:t>
            </a:r>
          </a:p>
          <a:p>
            <a:pPr marL="1064895">
              <a:lnSpc>
                <a:spcPct val="100000"/>
              </a:lnSpc>
              <a:spcBef>
                <a:spcPts val="5"/>
              </a:spcBef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紐約大學New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York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Universi</a:t>
            </a:r>
            <a:r>
              <a:rPr sz="1800" spc="-1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y </a:t>
            </a:r>
            <a:r>
              <a:rPr sz="1800" u="heavy" spc="-5" dirty="0">
                <a:solidFill>
                  <a:srgbClr val="009A9A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1"/>
              </a:rPr>
              <a:t>http://cs.nyus.edu.mk/moodle/</a:t>
            </a:r>
          </a:p>
          <a:p>
            <a:pPr marL="1064895">
              <a:lnSpc>
                <a:spcPct val="100000"/>
              </a:lnSpc>
              <a:buClr>
                <a:srgbClr val="323232"/>
              </a:buClr>
              <a:buFont typeface=""/>
              <a:buChar char="•"/>
              <a:tabLst>
                <a:tab pos="1064895" algn="l"/>
              </a:tabLst>
            </a:pP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And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800" b="0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more…</a:t>
            </a:r>
            <a:r>
              <a:rPr sz="1800" spc="-5" dirty="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19388601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3cd77e9c1_0_95"/>
          <p:cNvSpPr txBox="1">
            <a:spLocks noGrp="1"/>
          </p:cNvSpPr>
          <p:nvPr>
            <p:ph type="title"/>
          </p:nvPr>
        </p:nvSpPr>
        <p:spPr>
          <a:xfrm>
            <a:off x="1458404" y="570457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altLang="en-US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批次學生帳號及密碼設定</a:t>
            </a:r>
            <a:endParaRPr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5" name="Google Shape;545;gc3cd77e9c1_0_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70</a:t>
            </a:fld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b="5430"/>
          <a:stretch/>
        </p:blipFill>
        <p:spPr>
          <a:xfrm>
            <a:off x="1538522" y="1655857"/>
            <a:ext cx="8977078" cy="477542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c3cd77e9c1_0_104"/>
          <p:cNvSpPr txBox="1">
            <a:spLocks noGrp="1"/>
          </p:cNvSpPr>
          <p:nvPr>
            <p:ph type="title"/>
          </p:nvPr>
        </p:nvSpPr>
        <p:spPr>
          <a:xfrm>
            <a:off x="1255204" y="570456"/>
            <a:ext cx="6452400" cy="10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A69"/>
              </a:buClr>
              <a:buSzPts val="4400"/>
              <a:buFont typeface="Microsoft JhengHei"/>
              <a:buNone/>
            </a:pPr>
            <a:r>
              <a:rPr lang="zh-TW" b="1" dirty="0">
                <a:solidFill>
                  <a:srgbClr val="004A6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批次建立帳號</a:t>
            </a:r>
            <a:endParaRPr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b="4416"/>
          <a:stretch/>
        </p:blipFill>
        <p:spPr>
          <a:xfrm>
            <a:off x="1470397" y="1498863"/>
            <a:ext cx="9532883" cy="5125457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/>
          <a:lstStyle/>
          <a:p>
            <a:r>
              <a:rPr lang="zh-TW" altLang="en-US" dirty="0"/>
              <a:t>預覽上傳的用戶帳號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72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b="4602"/>
          <a:stretch/>
        </p:blipFill>
        <p:spPr>
          <a:xfrm>
            <a:off x="1031239" y="1269999"/>
            <a:ext cx="10159121" cy="545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42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7840" y="689352"/>
            <a:ext cx="85648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258445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已使用Moodle的</a:t>
            </a:r>
            <a:r>
              <a:rPr lang="zh-TW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國內</a:t>
            </a: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大專院校(1)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836" y="1663624"/>
            <a:ext cx="4618355" cy="44371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455295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北區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3"/>
              </a:spcBef>
            </a:pPr>
            <a:endParaRPr sz="235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銘傳大學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http://moodle.mcu.edu.tw/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5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國立政治大學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http://moodle.nccu.edu.tw/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0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國立清華大學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5"/>
              </a:rPr>
              <a:t>http://moodle.nthu.edu.tw/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0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國立台灣師範大學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http://moodle.ntnu.edu.tw/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5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華梵大學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7"/>
              </a:rPr>
              <a:t>h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7"/>
              </a:rPr>
              <a:t>ttp://elearning.hfu.edu.tw/moodle/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0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佛光大學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8"/>
              </a:rPr>
              <a:t>http://moodle.fgu.edu.tw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5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海洋大學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9"/>
              </a:rPr>
              <a:t>http://moodle.ntou.edu.tw/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0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淡江大學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h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ttp://moodle.learning.tku.edu.tw/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0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元智大學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1"/>
              </a:rPr>
              <a:t>h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1"/>
              </a:rPr>
              <a:t>ttp://moodle.yzu.edu.tw/moodle/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3"/>
              </a:spcBef>
              <a:buClr>
                <a:srgbClr val="343333"/>
              </a:buClr>
              <a:buFont typeface=""/>
              <a:buChar char="•"/>
            </a:pPr>
            <a:endParaRPr sz="235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tabLst>
                <a:tab pos="455295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中區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5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東海大學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2"/>
              </a:rPr>
              <a:t>http://elearning.thu.edu.tw/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455295" indent="-442595">
              <a:spcBef>
                <a:spcPts val="390"/>
              </a:spcBef>
              <a:buClr>
                <a:srgbClr val="343333"/>
              </a:buClr>
              <a:buFont typeface=""/>
              <a:buChar char="•"/>
              <a:tabLst>
                <a:tab pos="455930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暨南大學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–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3"/>
              </a:rPr>
              <a:t>http://moodle.ncnu.edu.tw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58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7840" y="689352"/>
            <a:ext cx="7396480" cy="677108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258445">
              <a:lnSpc>
                <a:spcPct val="100000"/>
              </a:lnSpc>
            </a:pPr>
            <a:r>
              <a:rPr b="1" dirty="0">
                <a:solidFill>
                  <a:srgbClr val="002060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已使用Moodle的大專院校(2)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60836" y="1624762"/>
            <a:ext cx="5278755" cy="50937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南區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國立成功大學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3"/>
              </a:rPr>
              <a:t>http://moodle.ncku.edu.tw/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屏東科技大學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4"/>
              </a:rPr>
              <a:t>http://140.127.31.61/moodle/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高雄大學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5"/>
              </a:rPr>
              <a:t>h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5"/>
              </a:rPr>
              <a:t>ttp://moodle.nuk.edu.tw/moodle/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spcBef>
                <a:spcPts val="5"/>
              </a:spcBef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崑山科技大學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6"/>
              </a:rPr>
              <a:t>http://ocw.ksu.edu.tw/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環球技術學院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7"/>
              </a:rPr>
              <a:t>http://ge.tit.edu.tw/moodle/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34"/>
              </a:spcBef>
              <a:buClr>
                <a:srgbClr val="343333"/>
              </a:buClr>
              <a:buFont typeface=""/>
              <a:buChar char="•"/>
            </a:pPr>
            <a:endParaRPr sz="165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東區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東華大學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8"/>
              </a:rPr>
              <a:t>h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8"/>
              </a:rPr>
              <a:t>ttp://www.elearn.ndhu.edu.tw/moodle/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慈濟大學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9"/>
              </a:rPr>
              <a:t>http://moodle.tcu.edu.tw/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spcBef>
                <a:spcPts val="34"/>
              </a:spcBef>
              <a:buClr>
                <a:srgbClr val="343333"/>
              </a:buClr>
              <a:buFont typeface=""/>
              <a:buChar char="•"/>
            </a:pPr>
            <a:endParaRPr sz="165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其他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金門技術學院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h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ttp://cell.kmit.edu.tw/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~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0"/>
              </a:rPr>
              <a:t>ericyeh/moodle/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spcBef>
                <a:spcPts val="5"/>
              </a:spcBef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明智科技大學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1"/>
              </a:rPr>
              <a:t>h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1"/>
              </a:rPr>
              <a:t>ttp://210.240.238.29/moodle/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東南科技大學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2"/>
              </a:rPr>
              <a:t>h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2"/>
              </a:rPr>
              <a:t>ttp://moodle.tnu.edu.tw/moodle/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12700">
              <a:spcBef>
                <a:spcPts val="5"/>
              </a:spcBef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蘭陽技院學院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3"/>
              </a:rPr>
              <a:t>http://140.111.84.80/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致遠管理學院</a:t>
            </a:r>
            <a:r>
              <a:rPr sz="1600" u="heavy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heavy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heavy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4"/>
              </a:rPr>
              <a:t>h</a:t>
            </a:r>
            <a:r>
              <a:rPr sz="1600" u="heavy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4"/>
              </a:rPr>
              <a:t>ttp://moodle.dwu.edu.tw/moodle/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buClr>
                <a:srgbClr val="343333"/>
              </a:buClr>
              <a:buFont typeface=""/>
              <a:buChar char="•"/>
              <a:tabLst>
                <a:tab pos="356235" algn="l"/>
              </a:tabLst>
            </a:pP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德霖技術學院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</a:t>
            </a:r>
            <a:r>
              <a:rPr sz="1600" u="sng" spc="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  <a:hlinkClick r:id="rId15"/>
              </a:rPr>
              <a:t>http://netcourse.dlit.edu.tw/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55600" indent="-342900">
              <a:spcBef>
                <a:spcPts val="5"/>
              </a:spcBef>
              <a:tabLst>
                <a:tab pos="355600" algn="l"/>
              </a:tabLst>
            </a:pPr>
            <a:r>
              <a:rPr sz="1600" dirty="0">
                <a:solidFill>
                  <a:srgbClr val="34333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•	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南榮技術學院</a:t>
            </a:r>
            <a:r>
              <a:rPr sz="1600" u="sng" spc="40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sz="1600" u="sng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 h</a:t>
            </a:r>
            <a:r>
              <a:rPr sz="1600" u="sng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ttp://moodle.njtc.edu.tw:10000/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R="1510665" algn="ctr">
              <a:spcBef>
                <a:spcPts val="1150"/>
              </a:spcBef>
            </a:pPr>
            <a:r>
              <a:rPr sz="1600" spc="-5" dirty="0">
                <a:solidFill>
                  <a:srgbClr val="323232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還有許多大專院校正在積極籌備中</a:t>
            </a:r>
            <a:endParaRPr sz="1600" dirty="0">
              <a:latin typeface="Times New Roman" panose="02020603050405020304" pitchFamily="18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511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1676</TotalTime>
  <Words>2271</Words>
  <Application>Microsoft Office PowerPoint</Application>
  <PresentationFormat>寬螢幕</PresentationFormat>
  <Paragraphs>340</Paragraphs>
  <Slides>72</Slides>
  <Notes>65</Notes>
  <HiddenSlides>5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72</vt:i4>
      </vt:variant>
    </vt:vector>
  </HeadingPairs>
  <TitlesOfParts>
    <vt:vector size="79" baseType="lpstr">
      <vt:lpstr>Microsoft YaHei</vt:lpstr>
      <vt:lpstr>Microsoft JhengHei</vt:lpstr>
      <vt:lpstr>Microsoft JhengHei</vt:lpstr>
      <vt:lpstr>Arial</vt:lpstr>
      <vt:lpstr>Calibri</vt:lpstr>
      <vt:lpstr>Times New Roman</vt:lpstr>
      <vt:lpstr>Office 佈景主題</vt:lpstr>
      <vt:lpstr>Moodle 數位學習平台課程設計</vt:lpstr>
      <vt:lpstr>PowerPoint 簡報</vt:lpstr>
      <vt:lpstr>Moodle特點(2)</vt:lpstr>
      <vt:lpstr>Moodle 優點</vt:lpstr>
      <vt:lpstr>Moodle 缺點</vt:lpstr>
      <vt:lpstr>Moodle與商用平台的差異</vt:lpstr>
      <vt:lpstr>使用Moodle的百大學校</vt:lpstr>
      <vt:lpstr>已使用Moodle的國內大專院校(1)</vt:lpstr>
      <vt:lpstr>已使用Moodle的大專院校(2)</vt:lpstr>
      <vt:lpstr>為何選用Moodle</vt:lpstr>
      <vt:lpstr>Moodle提供的課程功能</vt:lpstr>
      <vt:lpstr>Moodle的教材資源形式</vt:lpstr>
      <vt:lpstr>Moodle實際操作教學</vt:lpstr>
      <vt:lpstr>Moodle實際操作教學</vt:lpstr>
      <vt:lpstr>建立課程</vt:lpstr>
      <vt:lpstr>建立課程</vt:lpstr>
      <vt:lpstr>PowerPoint 簡報</vt:lpstr>
      <vt:lpstr>PowerPoint 簡報</vt:lpstr>
      <vt:lpstr>PowerPoint 簡報</vt:lpstr>
      <vt:lpstr>學生帳號的匯入 </vt:lpstr>
      <vt:lpstr>學生帳號的匯入 </vt:lpstr>
      <vt:lpstr>PowerPoint 簡報</vt:lpstr>
      <vt:lpstr>使用CSV檔案批次匯入 </vt:lpstr>
      <vt:lpstr>CSV檔案各項次</vt:lpstr>
      <vt:lpstr>CSV檔案-course項</vt:lpstr>
      <vt:lpstr>手動將已有使用者加入課程</vt:lpstr>
      <vt:lpstr>手動將已有使用者加入課程</vt:lpstr>
      <vt:lpstr>修改使用者身分</vt:lpstr>
      <vt:lpstr>帳號資料的修改 </vt:lpstr>
      <vt:lpstr>帳號資料的修改 </vt:lpstr>
      <vt:lpstr>編輯課程</vt:lpstr>
      <vt:lpstr>編輯課程</vt:lpstr>
      <vt:lpstr>編輯課程資訊</vt:lpstr>
      <vt:lpstr>為課程分組</vt:lpstr>
      <vt:lpstr>把使用者加入組中</vt:lpstr>
      <vt:lpstr>增加課程資源或活動</vt:lpstr>
      <vt:lpstr>編輯課程-資源或活動</vt:lpstr>
      <vt:lpstr>增加課程資源或活動</vt:lpstr>
      <vt:lpstr>增加課程資源-討論區</vt:lpstr>
      <vt:lpstr>增加課程資源-討論區</vt:lpstr>
      <vt:lpstr>討論區-分組設定</vt:lpstr>
      <vt:lpstr>討論區-限制開串</vt:lpstr>
      <vt:lpstr>討論區-公告</vt:lpstr>
      <vt:lpstr>討論區-公告</vt:lpstr>
      <vt:lpstr>增加課程資源-檔案</vt:lpstr>
      <vt:lpstr>增加課程資源-檔案</vt:lpstr>
      <vt:lpstr>增加課程資源-網址</vt:lpstr>
      <vt:lpstr>增加課程資源-網址</vt:lpstr>
      <vt:lpstr>增加課程資源-頁面</vt:lpstr>
      <vt:lpstr>增加課程資源-頁面</vt:lpstr>
      <vt:lpstr>增加課程活動-作業</vt:lpstr>
      <vt:lpstr>增加課程活動-作業</vt:lpstr>
      <vt:lpstr>增加課程活動-測驗卷</vt:lpstr>
      <vt:lpstr>增加課程活動-測驗卷</vt:lpstr>
      <vt:lpstr>增加課程活動-回饋單</vt:lpstr>
      <vt:lpstr>增加課程活動-回饋單</vt:lpstr>
      <vt:lpstr>增加課程資源-摺疊標籤</vt:lpstr>
      <vt:lpstr>隱藏課程資源</vt:lpstr>
      <vt:lpstr>計算成績、匯出分數</vt:lpstr>
      <vt:lpstr>計算成績</vt:lpstr>
      <vt:lpstr>匯出分數</vt:lpstr>
      <vt:lpstr>備份課程</vt:lpstr>
      <vt:lpstr>還原課程</vt:lpstr>
      <vt:lpstr>匯入課程</vt:lpstr>
      <vt:lpstr>編輯課程-設定能見度</vt:lpstr>
      <vt:lpstr>設定課程能見度</vt:lpstr>
      <vt:lpstr>Q&amp;A</vt:lpstr>
      <vt:lpstr>學生帳號的匯入</vt:lpstr>
      <vt:lpstr>新增課程</vt:lpstr>
      <vt:lpstr>批次學生帳號及密碼設定</vt:lpstr>
      <vt:lpstr>批次建立帳號</vt:lpstr>
      <vt:lpstr>預覽上傳的用戶帳號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數位互動課程平台教育訓練</dc:title>
  <dc:creator>user</dc:creator>
  <cp:lastModifiedBy>AY9010X 10</cp:lastModifiedBy>
  <cp:revision>99</cp:revision>
  <dcterms:created xsi:type="dcterms:W3CDTF">2020-06-09T07:34:44Z</dcterms:created>
  <dcterms:modified xsi:type="dcterms:W3CDTF">2024-09-10T03:30:35Z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2931908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S9.0.1</vt:lpwstr>
  </property>
</Properties>
</file>